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2" r:id="rId2"/>
    <p:sldId id="276" r:id="rId3"/>
    <p:sldId id="256" r:id="rId4"/>
    <p:sldId id="277" r:id="rId5"/>
    <p:sldId id="370" r:id="rId6"/>
    <p:sldId id="31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76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C532DD-BCFE-4DB3-AEC5-18FCE15A5038}" type="datetimeFigureOut">
              <a:rPr lang="en-GB" smtClean="0"/>
              <a:t>09/05/2024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205CA3-16AB-46DB-9250-A5F106D794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52790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9" name="Google Shape;319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9" name="Google Shape;319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9" name="Google Shape;319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265369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3" name="Google Shape;333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Google Shape;389;p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0" name="Google Shape;390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17219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8"/>
          <p:cNvSpPr txBox="1">
            <a:spLocks noGrp="1"/>
          </p:cNvSpPr>
          <p:nvPr>
            <p:ph type="title"/>
          </p:nvPr>
        </p:nvSpPr>
        <p:spPr>
          <a:xfrm>
            <a:off x="7585022" y="604967"/>
            <a:ext cx="39132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389C6"/>
              </a:buClr>
              <a:buSzPts val="4000"/>
              <a:buFont typeface="Open Sans"/>
              <a:buNone/>
              <a:defRPr sz="4000" b="0" i="0">
                <a:solidFill>
                  <a:srgbClr val="0389C6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8"/>
          <p:cNvSpPr txBox="1">
            <a:spLocks noGrp="1"/>
          </p:cNvSpPr>
          <p:nvPr>
            <p:ph type="body" idx="1"/>
          </p:nvPr>
        </p:nvSpPr>
        <p:spPr>
          <a:xfrm>
            <a:off x="7585022" y="2065467"/>
            <a:ext cx="3913200" cy="39987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55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744"/>
              </a:buClr>
              <a:buSzPts val="2000"/>
              <a:buChar char="•"/>
              <a:defRPr sz="2000">
                <a:solidFill>
                  <a:srgbClr val="002744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2744"/>
              </a:buClr>
              <a:buSzPts val="1800"/>
              <a:buChar char="•"/>
              <a:defRPr sz="1800">
                <a:solidFill>
                  <a:srgbClr val="002744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lvl="2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2744"/>
              </a:buClr>
              <a:buSzPts val="1600"/>
              <a:buChar char="•"/>
              <a:defRPr sz="1600">
                <a:solidFill>
                  <a:srgbClr val="002744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2744"/>
              </a:buClr>
              <a:buSzPts val="1400"/>
              <a:buChar char="•"/>
              <a:defRPr sz="1400">
                <a:solidFill>
                  <a:srgbClr val="002744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2744"/>
              </a:buClr>
              <a:buSzPts val="1400"/>
              <a:buChar char="•"/>
              <a:defRPr sz="1400">
                <a:solidFill>
                  <a:srgbClr val="002744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2" name="Google Shape;82;p18"/>
          <p:cNvSpPr>
            <a:spLocks noGrp="1"/>
          </p:cNvSpPr>
          <p:nvPr>
            <p:ph type="pic" idx="2"/>
          </p:nvPr>
        </p:nvSpPr>
        <p:spPr>
          <a:xfrm>
            <a:off x="0" y="0"/>
            <a:ext cx="7015397" cy="685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83" name="Google Shape;83;p18"/>
          <p:cNvPicPr preferRelativeResize="0"/>
          <p:nvPr/>
        </p:nvPicPr>
        <p:blipFill rotWithShape="1">
          <a:blip r:embed="rId2">
            <a:alphaModFix/>
          </a:blip>
          <a:srcRect l="19034" r="19188"/>
          <a:stretch/>
        </p:blipFill>
        <p:spPr>
          <a:xfrm>
            <a:off x="10863263" y="5906124"/>
            <a:ext cx="1204584" cy="9069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96904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389C6"/>
              </a:buClr>
              <a:buSzPts val="4400"/>
              <a:buFont typeface="Open Sans"/>
              <a:buNone/>
              <a:defRPr b="0" i="0">
                <a:solidFill>
                  <a:srgbClr val="0389C6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2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203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744"/>
              </a:buClr>
              <a:buSzPts val="2400"/>
              <a:buChar char="•"/>
              <a:defRPr sz="2400">
                <a:solidFill>
                  <a:srgbClr val="002744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lvl="1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2744"/>
              </a:buClr>
              <a:buSzPts val="2000"/>
              <a:buChar char="•"/>
              <a:defRPr sz="2000">
                <a:solidFill>
                  <a:srgbClr val="002744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2744"/>
              </a:buClr>
              <a:buSzPts val="1800"/>
              <a:buChar char="•"/>
              <a:defRPr sz="1800">
                <a:solidFill>
                  <a:srgbClr val="002744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lvl="3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2744"/>
              </a:buClr>
              <a:buSzPts val="1600"/>
              <a:buChar char="•"/>
              <a:defRPr sz="1600">
                <a:solidFill>
                  <a:srgbClr val="002744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lvl="4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2744"/>
              </a:buClr>
              <a:buSzPts val="1600"/>
              <a:buChar char="•"/>
              <a:defRPr sz="1600">
                <a:solidFill>
                  <a:srgbClr val="002744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2" name="Google Shape;92;p20"/>
          <p:cNvSpPr>
            <a:spLocks noGrp="1"/>
          </p:cNvSpPr>
          <p:nvPr>
            <p:ph type="pic" idx="2"/>
          </p:nvPr>
        </p:nvSpPr>
        <p:spPr>
          <a:xfrm>
            <a:off x="6296025" y="1825625"/>
            <a:ext cx="5057775" cy="43203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93" name="Google Shape;93;p20"/>
          <p:cNvPicPr preferRelativeResize="0"/>
          <p:nvPr/>
        </p:nvPicPr>
        <p:blipFill rotWithShape="1">
          <a:blip r:embed="rId2">
            <a:alphaModFix/>
          </a:blip>
          <a:srcRect l="19034" r="19188"/>
          <a:stretch/>
        </p:blipFill>
        <p:spPr>
          <a:xfrm>
            <a:off x="190938" y="5906124"/>
            <a:ext cx="1204584" cy="9069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18765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6_Two Content">
  <p:cSld name="6_Two Content"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5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prstGeom prst="rect">
            <a:avLst/>
          </a:prstGeom>
          <a:solidFill>
            <a:srgbClr val="00274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4400"/>
              <a:buFont typeface="Open Sans"/>
              <a:buNone/>
              <a:defRPr b="0" i="0">
                <a:solidFill>
                  <a:srgbClr val="F2F2F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38" name="Google Shape;138;p25"/>
          <p:cNvPicPr preferRelativeResize="0"/>
          <p:nvPr/>
        </p:nvPicPr>
        <p:blipFill rotWithShape="1">
          <a:blip r:embed="rId2">
            <a:alphaModFix/>
          </a:blip>
          <a:srcRect l="19034" r="19188"/>
          <a:stretch/>
        </p:blipFill>
        <p:spPr>
          <a:xfrm>
            <a:off x="190938" y="5906124"/>
            <a:ext cx="1204584" cy="9069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33035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sv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sv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9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62"/>
          <p:cNvSpPr txBox="1">
            <a:spLocks noGrp="1"/>
          </p:cNvSpPr>
          <p:nvPr>
            <p:ph type="title"/>
          </p:nvPr>
        </p:nvSpPr>
        <p:spPr>
          <a:xfrm>
            <a:off x="7505891" y="1108008"/>
            <a:ext cx="39132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389C6"/>
              </a:buClr>
              <a:buSzPts val="4000"/>
              <a:buFont typeface="Open Sans"/>
              <a:buNone/>
            </a:pPr>
            <a:r>
              <a:rPr lang="en-GB" dirty="0"/>
              <a:t>Background</a:t>
            </a:r>
            <a:endParaRPr dirty="0"/>
          </a:p>
        </p:txBody>
      </p:sp>
      <p:sp>
        <p:nvSpPr>
          <p:cNvPr id="322" name="Google Shape;322;p62"/>
          <p:cNvSpPr txBox="1">
            <a:spLocks noGrp="1"/>
          </p:cNvSpPr>
          <p:nvPr>
            <p:ph type="body" idx="1"/>
          </p:nvPr>
        </p:nvSpPr>
        <p:spPr>
          <a:xfrm>
            <a:off x="7505891" y="2939167"/>
            <a:ext cx="3913200" cy="20317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101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744"/>
              </a:buClr>
              <a:buSzPts val="2000"/>
              <a:buNone/>
            </a:pPr>
            <a:r>
              <a:rPr lang="en-GB" sz="1400" dirty="0"/>
              <a:t>The FDA announced its Final Rule on laboratory-developed tests (LDTs) on April 29. 2024. </a:t>
            </a:r>
          </a:p>
          <a:p>
            <a:pPr marL="228600" lvl="0" indent="-101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744"/>
              </a:buClr>
              <a:buSzPts val="2000"/>
              <a:buNone/>
            </a:pPr>
            <a:endParaRPr lang="en-GB" sz="1400" dirty="0"/>
          </a:p>
          <a:p>
            <a:pPr marL="228600" lvl="0" indent="-101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744"/>
              </a:buClr>
              <a:buSzPts val="2000"/>
              <a:buNone/>
            </a:pPr>
            <a:r>
              <a:rPr lang="en-GB" sz="1400" dirty="0"/>
              <a:t>The Final Rule considers LDTs as regulated medical devices.</a:t>
            </a:r>
          </a:p>
          <a:p>
            <a:pPr marL="228600" lvl="0" indent="-101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744"/>
              </a:buClr>
              <a:buSzPts val="2000"/>
              <a:buNone/>
            </a:pPr>
            <a:endParaRPr lang="en-GB" sz="1400" dirty="0"/>
          </a:p>
          <a:p>
            <a:pPr marL="228600" lvl="0" indent="-101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744"/>
              </a:buClr>
              <a:buSzPts val="2000"/>
              <a:buNone/>
            </a:pPr>
            <a:r>
              <a:rPr lang="en-GB" sz="1400" dirty="0"/>
              <a:t>The FDA will now phase out its LDT enforcement discretion policy over a four-year period.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29E8721-98B1-5B28-7C79-8CF2AC3277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3208" y="1415739"/>
            <a:ext cx="6429375" cy="378142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62"/>
          <p:cNvSpPr txBox="1">
            <a:spLocks noGrp="1"/>
          </p:cNvSpPr>
          <p:nvPr>
            <p:ph type="title"/>
          </p:nvPr>
        </p:nvSpPr>
        <p:spPr>
          <a:xfrm>
            <a:off x="2286000" y="260416"/>
            <a:ext cx="6851566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389C6"/>
              </a:buClr>
              <a:buSzPts val="4000"/>
              <a:buFont typeface="Open Sans"/>
              <a:buNone/>
            </a:pPr>
            <a:r>
              <a:rPr lang="en-US" sz="4000" b="0" dirty="0">
                <a:solidFill>
                  <a:srgbClr val="0389C6"/>
                </a:solidFill>
                <a:latin typeface="Open Sans"/>
                <a:ea typeface="Open Sans"/>
                <a:cs typeface="Open Sans"/>
                <a:sym typeface="Open Sans"/>
              </a:rPr>
              <a:t>FDA’s LDT </a:t>
            </a:r>
            <a:r>
              <a:rPr lang="en-US" sz="4000" b="0" dirty="0" err="1">
                <a:solidFill>
                  <a:srgbClr val="0389C6"/>
                </a:solidFill>
                <a:latin typeface="Open Sans"/>
                <a:ea typeface="Open Sans"/>
                <a:cs typeface="Open Sans"/>
                <a:sym typeface="Open Sans"/>
              </a:rPr>
              <a:t>PhaseOut</a:t>
            </a:r>
            <a:r>
              <a:rPr lang="en-US" sz="4000" b="0" dirty="0">
                <a:solidFill>
                  <a:srgbClr val="0389C6"/>
                </a:solidFill>
                <a:latin typeface="Open Sans"/>
                <a:ea typeface="Open Sans"/>
                <a:cs typeface="Open Sans"/>
                <a:sym typeface="Open Sans"/>
              </a:rPr>
              <a:t> Policy</a:t>
            </a:r>
            <a:endParaRPr dirty="0"/>
          </a:p>
        </p:txBody>
      </p:sp>
      <p:sp>
        <p:nvSpPr>
          <p:cNvPr id="322" name="Google Shape;322;p62"/>
          <p:cNvSpPr txBox="1">
            <a:spLocks noGrp="1"/>
          </p:cNvSpPr>
          <p:nvPr>
            <p:ph type="body" idx="1"/>
          </p:nvPr>
        </p:nvSpPr>
        <p:spPr>
          <a:xfrm>
            <a:off x="855974" y="1687398"/>
            <a:ext cx="4425271" cy="39987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101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744"/>
              </a:buClr>
              <a:buSzPts val="2000"/>
              <a:buNone/>
            </a:pPr>
            <a:r>
              <a:rPr lang="en-GB" sz="1400" dirty="0"/>
              <a:t>The phaseout program </a:t>
            </a:r>
            <a:r>
              <a:rPr lang="en-GB" sz="1400" b="1" dirty="0"/>
              <a:t>includes</a:t>
            </a:r>
            <a:r>
              <a:rPr lang="en-GB" sz="1400" dirty="0"/>
              <a:t> </a:t>
            </a:r>
          </a:p>
          <a:p>
            <a:pPr marL="228600" lvl="0" indent="-101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744"/>
              </a:buClr>
              <a:buSzPts val="2000"/>
              <a:buNone/>
            </a:pPr>
            <a:endParaRPr lang="en-GB" sz="1400" dirty="0"/>
          </a:p>
          <a:p>
            <a:pPr marL="469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744"/>
              </a:buClr>
              <a:buSzPts val="2000"/>
              <a:buFont typeface="Wingdings" panose="05000000000000000000" pitchFamily="2" charset="2"/>
              <a:buChar char="q"/>
            </a:pPr>
            <a:r>
              <a:rPr lang="en-GB" sz="1400" dirty="0"/>
              <a:t>tests that qualify as LDTs per FDA’s traditional definition (i.e., tests designed, manufactured, and used at a single Clinical Laboratory Improvement Amendments (CLIA)-certified laboratory location certified for high complexity testing)</a:t>
            </a:r>
          </a:p>
          <a:p>
            <a:pPr marL="469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744"/>
              </a:buClr>
              <a:buSzPts val="2000"/>
              <a:buFont typeface="Wingdings" panose="05000000000000000000" pitchFamily="2" charset="2"/>
              <a:buChar char="q"/>
            </a:pPr>
            <a:endParaRPr lang="en-GB" sz="1400" dirty="0"/>
          </a:p>
          <a:p>
            <a:pPr marL="469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744"/>
              </a:buClr>
              <a:buSzPts val="2000"/>
              <a:buFont typeface="Wingdings" panose="05000000000000000000" pitchFamily="2" charset="2"/>
              <a:buChar char="q"/>
            </a:pPr>
            <a:r>
              <a:rPr lang="en-GB" sz="1400" dirty="0"/>
              <a:t>tests that were manufactured by high complexity, CLIA-certified labs and offered as LDTs by the lab. </a:t>
            </a:r>
          </a:p>
          <a:p>
            <a:pPr marL="228600" lvl="0" indent="-101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744"/>
              </a:buClr>
              <a:buSzPts val="2000"/>
              <a:buNone/>
            </a:pPr>
            <a:endParaRPr dirty="0"/>
          </a:p>
        </p:txBody>
      </p:sp>
      <p:sp>
        <p:nvSpPr>
          <p:cNvPr id="4" name="Google Shape;322;p62">
            <a:extLst>
              <a:ext uri="{FF2B5EF4-FFF2-40B4-BE49-F238E27FC236}">
                <a16:creationId xmlns:a16="http://schemas.microsoft.com/office/drawing/2014/main" id="{FB8EFBD5-D8D2-E52E-DBA9-E5C65E4B98B1}"/>
              </a:ext>
            </a:extLst>
          </p:cNvPr>
          <p:cNvSpPr txBox="1">
            <a:spLocks/>
          </p:cNvSpPr>
          <p:nvPr/>
        </p:nvSpPr>
        <p:spPr>
          <a:xfrm>
            <a:off x="6096000" y="1720215"/>
            <a:ext cx="4665785" cy="2348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55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744"/>
              </a:buClr>
              <a:buSzPts val="2000"/>
              <a:buFont typeface="Arial" panose="020B0604020202020204" pitchFamily="34" charset="0"/>
              <a:buChar char="•"/>
              <a:defRPr sz="2000" kern="1200">
                <a:solidFill>
                  <a:srgbClr val="002744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lvl="1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2744"/>
              </a:buClr>
              <a:buSzPts val="1800"/>
              <a:buFont typeface="Arial" panose="020B0604020202020204" pitchFamily="34" charset="0"/>
              <a:buChar char="•"/>
              <a:defRPr sz="1800" kern="1200">
                <a:solidFill>
                  <a:srgbClr val="002744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lvl="2" indent="-3302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2744"/>
              </a:buClr>
              <a:buSzPts val="1600"/>
              <a:buFont typeface="Arial" panose="020B0604020202020204" pitchFamily="34" charset="0"/>
              <a:buChar char="•"/>
              <a:defRPr sz="1600" kern="1200">
                <a:solidFill>
                  <a:srgbClr val="002744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lvl="3" indent="-3175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2744"/>
              </a:buClr>
              <a:buSzPts val="1400"/>
              <a:buFont typeface="Arial" panose="020B0604020202020204" pitchFamily="34" charset="0"/>
              <a:buChar char="•"/>
              <a:defRPr sz="1400" kern="1200">
                <a:solidFill>
                  <a:srgbClr val="002744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lvl="4" indent="-3175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2744"/>
              </a:buClr>
              <a:buSzPts val="1400"/>
              <a:buFont typeface="Arial" panose="020B0604020202020204" pitchFamily="34" charset="0"/>
              <a:buChar char="•"/>
              <a:defRPr sz="1400" kern="1200">
                <a:solidFill>
                  <a:srgbClr val="002744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lvl="5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00400" lvl="6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7600" lvl="7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14800" lvl="8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10160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GB" sz="1400" dirty="0"/>
              <a:t>The phaseout program </a:t>
            </a:r>
            <a:r>
              <a:rPr lang="en-GB" sz="1400" b="1" dirty="0"/>
              <a:t>does not include</a:t>
            </a:r>
          </a:p>
          <a:p>
            <a:pPr marL="228600" indent="-101600">
              <a:spcBef>
                <a:spcPts val="0"/>
              </a:spcBef>
              <a:buFont typeface="Arial" panose="020B0604020202020204" pitchFamily="34" charset="0"/>
              <a:buNone/>
            </a:pPr>
            <a:endParaRPr lang="en-GB" sz="1400" dirty="0"/>
          </a:p>
          <a:p>
            <a:pPr marL="469900" indent="-34290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GB" sz="1400" dirty="0"/>
              <a:t>Direct to consumer tests</a:t>
            </a:r>
          </a:p>
          <a:p>
            <a:pPr marL="469900" indent="-34290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GB" sz="1400" dirty="0"/>
              <a:t>Tests intended for donor screening for blood or for human cells, tissues, and cellular and tissue-based products (HCT/Ps)</a:t>
            </a:r>
          </a:p>
          <a:p>
            <a:pPr marL="469900" indent="-34290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GB" sz="1400" dirty="0"/>
              <a:t>Tests intended for emergency use per Section 564 of the Federal Food, Drug, and Cosmetic Act</a:t>
            </a:r>
          </a:p>
          <a:p>
            <a:pPr marL="469900" indent="-34290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GB" sz="1400" dirty="0"/>
              <a:t>Tests manufactured or used outside of a clinical laboratory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FC0FD15-4743-C7FB-BD49-BD01C114F68A}"/>
              </a:ext>
            </a:extLst>
          </p:cNvPr>
          <p:cNvSpPr txBox="1"/>
          <p:nvPr/>
        </p:nvSpPr>
        <p:spPr>
          <a:xfrm>
            <a:off x="6652846" y="4069078"/>
            <a:ext cx="3552091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000" dirty="0">
                <a:solidFill>
                  <a:srgbClr val="002744"/>
                </a:solidFill>
                <a:latin typeface="Montserrat"/>
                <a:sym typeface="Montserrat"/>
              </a:rPr>
              <a:t>* The above  tests do not qualify for LDT enforcement discretion and FDA continues to require these tests to fully meet the applicable requirements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-13252" y="227314"/>
            <a:ext cx="12192000" cy="775778"/>
          </a:xfrm>
        </p:spPr>
        <p:txBody>
          <a:bodyPr>
            <a:noAutofit/>
          </a:bodyPr>
          <a:lstStyle/>
          <a:p>
            <a:r>
              <a:rPr lang="en-US" sz="4000" b="0" dirty="0">
                <a:solidFill>
                  <a:srgbClr val="0389C6"/>
                </a:solidFill>
                <a:latin typeface="Open Sans"/>
                <a:ea typeface="Open Sans"/>
                <a:cs typeface="Open Sans"/>
                <a:sym typeface="Open Sans"/>
              </a:rPr>
              <a:t>FDA’s LDT </a:t>
            </a:r>
            <a:r>
              <a:rPr lang="en-US" sz="4000" b="0" dirty="0" err="1">
                <a:solidFill>
                  <a:srgbClr val="0389C6"/>
                </a:solidFill>
                <a:latin typeface="Open Sans"/>
                <a:ea typeface="Open Sans"/>
                <a:cs typeface="Open Sans"/>
                <a:sym typeface="Open Sans"/>
              </a:rPr>
              <a:t>PhaseOut</a:t>
            </a:r>
            <a:r>
              <a:rPr lang="en-US" sz="4000" b="0" dirty="0">
                <a:solidFill>
                  <a:srgbClr val="0389C6"/>
                </a:solidFill>
                <a:latin typeface="Open Sans"/>
                <a:ea typeface="Open Sans"/>
                <a:cs typeface="Open Sans"/>
                <a:sym typeface="Open Sans"/>
              </a:rPr>
              <a:t> Policy</a:t>
            </a:r>
          </a:p>
        </p:txBody>
      </p:sp>
      <p:grpSp>
        <p:nvGrpSpPr>
          <p:cNvPr id="2556" name="Group 2555">
            <a:extLst>
              <a:ext uri="{FF2B5EF4-FFF2-40B4-BE49-F238E27FC236}">
                <a16:creationId xmlns:a16="http://schemas.microsoft.com/office/drawing/2014/main" id="{5D018D7E-6D6B-4881-AE59-90A13CB1E9D5}"/>
              </a:ext>
            </a:extLst>
          </p:cNvPr>
          <p:cNvGrpSpPr/>
          <p:nvPr/>
        </p:nvGrpSpPr>
        <p:grpSpPr>
          <a:xfrm>
            <a:off x="9534976" y="4494139"/>
            <a:ext cx="2323310" cy="1382408"/>
            <a:chOff x="8687312" y="4905877"/>
            <a:chExt cx="2450661" cy="1382408"/>
          </a:xfrm>
        </p:grpSpPr>
        <p:sp>
          <p:nvSpPr>
            <p:cNvPr id="2557" name="TextBox 2556">
              <a:extLst>
                <a:ext uri="{FF2B5EF4-FFF2-40B4-BE49-F238E27FC236}">
                  <a16:creationId xmlns:a16="http://schemas.microsoft.com/office/drawing/2014/main" id="{1AD096DF-EF95-4643-909F-276383AA3937}"/>
                </a:ext>
              </a:extLst>
            </p:cNvPr>
            <p:cNvSpPr txBox="1"/>
            <p:nvPr/>
          </p:nvSpPr>
          <p:spPr>
            <a:xfrm>
              <a:off x="9200149" y="4905877"/>
              <a:ext cx="1868663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2800" b="1" dirty="0">
                  <a:solidFill>
                    <a:srgbClr val="002060"/>
                  </a:solidFill>
                  <a:latin typeface="Montserrat" panose="00000500000000000000" pitchFamily="2" charset="0"/>
                </a:rPr>
                <a:t>2028</a:t>
              </a:r>
              <a:r>
                <a:rPr lang="en-US" altLang="ko-KR" sz="1100" b="1" dirty="0">
                  <a:solidFill>
                    <a:srgbClr val="002060"/>
                  </a:solidFill>
                  <a:latin typeface="Montserrat" panose="00000500000000000000" pitchFamily="2" charset="0"/>
                </a:rPr>
                <a:t> Stage 5</a:t>
              </a:r>
              <a:endParaRPr lang="ko-KR" altLang="en-US" sz="1100" b="1" dirty="0">
                <a:solidFill>
                  <a:srgbClr val="002060"/>
                </a:solidFill>
                <a:latin typeface="Montserrat" panose="00000500000000000000" pitchFamily="2" charset="0"/>
              </a:endParaRPr>
            </a:p>
          </p:txBody>
        </p:sp>
        <p:sp>
          <p:nvSpPr>
            <p:cNvPr id="2558" name="TextBox 2557">
              <a:extLst>
                <a:ext uri="{FF2B5EF4-FFF2-40B4-BE49-F238E27FC236}">
                  <a16:creationId xmlns:a16="http://schemas.microsoft.com/office/drawing/2014/main" id="{06D2CF77-D1EF-493B-9FE0-BAFC986695E1}"/>
                </a:ext>
              </a:extLst>
            </p:cNvPr>
            <p:cNvSpPr txBox="1"/>
            <p:nvPr/>
          </p:nvSpPr>
          <p:spPr>
            <a:xfrm>
              <a:off x="8687312" y="5349566"/>
              <a:ext cx="2450661" cy="9387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100" dirty="0">
                  <a:solidFill>
                    <a:srgbClr val="002060"/>
                  </a:solidFill>
                  <a:latin typeface="Montserrat" panose="00000500000000000000" pitchFamily="2" charset="0"/>
                  <a:cs typeface="Arial" pitchFamily="34" charset="0"/>
                </a:rPr>
                <a:t>May 6: </a:t>
              </a:r>
              <a:r>
                <a:rPr lang="en-GB" altLang="ko-KR" sz="1100" dirty="0">
                  <a:solidFill>
                    <a:srgbClr val="002060"/>
                  </a:solidFill>
                  <a:latin typeface="Montserrat" panose="00000500000000000000" pitchFamily="2" charset="0"/>
                  <a:cs typeface="Arial" pitchFamily="34" charset="0"/>
                </a:rPr>
                <a:t>Compliance with premarket review requirements for low and moderate-risk LDTs unless a premarket submission has been received</a:t>
              </a:r>
              <a:endParaRPr lang="ko-KR" altLang="en-US" sz="1100" dirty="0">
                <a:solidFill>
                  <a:srgbClr val="002060"/>
                </a:solidFill>
                <a:latin typeface="Montserrat" panose="00000500000000000000" pitchFamily="2" charset="0"/>
                <a:cs typeface="Arial" pitchFamily="34" charset="0"/>
              </a:endParaRPr>
            </a:p>
          </p:txBody>
        </p:sp>
      </p:grpSp>
      <p:grpSp>
        <p:nvGrpSpPr>
          <p:cNvPr id="2559" name="Group 2558">
            <a:extLst>
              <a:ext uri="{FF2B5EF4-FFF2-40B4-BE49-F238E27FC236}">
                <a16:creationId xmlns:a16="http://schemas.microsoft.com/office/drawing/2014/main" id="{E08CE610-7D1B-4346-8D5A-44BA81FE868D}"/>
              </a:ext>
            </a:extLst>
          </p:cNvPr>
          <p:cNvGrpSpPr/>
          <p:nvPr/>
        </p:nvGrpSpPr>
        <p:grpSpPr>
          <a:xfrm>
            <a:off x="7316090" y="1346638"/>
            <a:ext cx="2026929" cy="1446946"/>
            <a:chOff x="8874270" y="4861252"/>
            <a:chExt cx="2315402" cy="1622378"/>
          </a:xfrm>
        </p:grpSpPr>
        <p:sp>
          <p:nvSpPr>
            <p:cNvPr id="2560" name="TextBox 2559">
              <a:extLst>
                <a:ext uri="{FF2B5EF4-FFF2-40B4-BE49-F238E27FC236}">
                  <a16:creationId xmlns:a16="http://schemas.microsoft.com/office/drawing/2014/main" id="{544D1F10-E1DC-45D5-80B6-87D146B49F85}"/>
                </a:ext>
              </a:extLst>
            </p:cNvPr>
            <p:cNvSpPr txBox="1"/>
            <p:nvPr/>
          </p:nvSpPr>
          <p:spPr>
            <a:xfrm>
              <a:off x="9144840" y="4861252"/>
              <a:ext cx="2044831" cy="58665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2800" b="1" dirty="0">
                  <a:solidFill>
                    <a:srgbClr val="002060"/>
                  </a:solidFill>
                  <a:latin typeface="Montserrat" panose="00000500000000000000" pitchFamily="2" charset="0"/>
                </a:rPr>
                <a:t>2027 </a:t>
              </a:r>
              <a:r>
                <a:rPr lang="en-US" altLang="ko-KR" sz="1100" b="1" dirty="0">
                  <a:solidFill>
                    <a:srgbClr val="002060"/>
                  </a:solidFill>
                  <a:latin typeface="Montserrat" panose="00000500000000000000" pitchFamily="2" charset="0"/>
                </a:rPr>
                <a:t>Stage 4</a:t>
              </a:r>
              <a:endParaRPr lang="ko-KR" altLang="en-US" sz="1100" b="1" dirty="0">
                <a:solidFill>
                  <a:srgbClr val="002060"/>
                </a:solidFill>
                <a:latin typeface="Montserrat" panose="00000500000000000000" pitchFamily="2" charset="0"/>
              </a:endParaRPr>
            </a:p>
          </p:txBody>
        </p:sp>
        <p:sp>
          <p:nvSpPr>
            <p:cNvPr id="2561" name="TextBox 2560">
              <a:extLst>
                <a:ext uri="{FF2B5EF4-FFF2-40B4-BE49-F238E27FC236}">
                  <a16:creationId xmlns:a16="http://schemas.microsoft.com/office/drawing/2014/main" id="{E1DCDA37-DAB6-45CA-B5E7-0ECF71B0691A}"/>
                </a:ext>
              </a:extLst>
            </p:cNvPr>
            <p:cNvSpPr txBox="1"/>
            <p:nvPr/>
          </p:nvSpPr>
          <p:spPr>
            <a:xfrm>
              <a:off x="8874270" y="5375634"/>
              <a:ext cx="2315402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100" dirty="0">
                  <a:solidFill>
                    <a:srgbClr val="002060"/>
                  </a:solidFill>
                  <a:latin typeface="Montserrat" panose="00000500000000000000" pitchFamily="2" charset="0"/>
                  <a:cs typeface="Arial" pitchFamily="34" charset="0"/>
                </a:rPr>
                <a:t>November 6:</a:t>
              </a:r>
              <a:r>
                <a:rPr lang="en-GB" altLang="ko-KR" sz="1100" dirty="0">
                  <a:solidFill>
                    <a:srgbClr val="002060"/>
                  </a:solidFill>
                  <a:latin typeface="Montserrat" panose="00000500000000000000" pitchFamily="2" charset="0"/>
                  <a:cs typeface="Arial" pitchFamily="34" charset="0"/>
                </a:rPr>
                <a:t> Compliance with premarket review requirements for high-risk LDT</a:t>
              </a:r>
              <a:r>
                <a:rPr lang="en-US" altLang="ko-KR" sz="1100" dirty="0">
                  <a:solidFill>
                    <a:srgbClr val="002060"/>
                  </a:solidFill>
                  <a:latin typeface="Montserrat" panose="00000500000000000000" pitchFamily="2" charset="0"/>
                  <a:cs typeface="Arial" pitchFamily="34" charset="0"/>
                </a:rPr>
                <a:t>s unless a premarket submission has been submitted </a:t>
              </a:r>
              <a:endParaRPr lang="ko-KR" altLang="en-US" sz="1100" dirty="0">
                <a:solidFill>
                  <a:srgbClr val="002060"/>
                </a:solidFill>
                <a:latin typeface="Montserrat" panose="00000500000000000000" pitchFamily="2" charset="0"/>
                <a:cs typeface="Arial" pitchFamily="34" charset="0"/>
              </a:endParaRPr>
            </a:p>
          </p:txBody>
        </p:sp>
      </p:grpSp>
      <p:grpSp>
        <p:nvGrpSpPr>
          <p:cNvPr id="2562" name="Group 2561">
            <a:extLst>
              <a:ext uri="{FF2B5EF4-FFF2-40B4-BE49-F238E27FC236}">
                <a16:creationId xmlns:a16="http://schemas.microsoft.com/office/drawing/2014/main" id="{01929E44-BB6A-43EA-B2E8-9E03E2DD99A7}"/>
              </a:ext>
            </a:extLst>
          </p:cNvPr>
          <p:cNvGrpSpPr/>
          <p:nvPr/>
        </p:nvGrpSpPr>
        <p:grpSpPr>
          <a:xfrm>
            <a:off x="4753654" y="4466360"/>
            <a:ext cx="2113404" cy="1800493"/>
            <a:chOff x="9043214" y="4886308"/>
            <a:chExt cx="2178951" cy="1800493"/>
          </a:xfrm>
        </p:grpSpPr>
        <p:sp>
          <p:nvSpPr>
            <p:cNvPr id="2563" name="TextBox 2562">
              <a:extLst>
                <a:ext uri="{FF2B5EF4-FFF2-40B4-BE49-F238E27FC236}">
                  <a16:creationId xmlns:a16="http://schemas.microsoft.com/office/drawing/2014/main" id="{F09FDFC8-BC9D-4614-A561-7CD2F97F342A}"/>
                </a:ext>
              </a:extLst>
            </p:cNvPr>
            <p:cNvSpPr txBox="1"/>
            <p:nvPr/>
          </p:nvSpPr>
          <p:spPr>
            <a:xfrm>
              <a:off x="9510886" y="4886308"/>
              <a:ext cx="1711279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2800" b="1" dirty="0">
                  <a:solidFill>
                    <a:srgbClr val="002060"/>
                  </a:solidFill>
                  <a:latin typeface="Montserrat" panose="00000500000000000000" pitchFamily="2" charset="0"/>
                </a:rPr>
                <a:t>2027</a:t>
              </a:r>
              <a:r>
                <a:rPr lang="en-US" altLang="ko-KR" sz="1100" b="1" dirty="0">
                  <a:solidFill>
                    <a:srgbClr val="002060"/>
                  </a:solidFill>
                  <a:latin typeface="Montserrat" panose="00000500000000000000" pitchFamily="2" charset="0"/>
                </a:rPr>
                <a:t> Stage 3</a:t>
              </a:r>
              <a:endParaRPr lang="ko-KR" altLang="en-US" sz="1100" b="1" dirty="0">
                <a:solidFill>
                  <a:srgbClr val="002060"/>
                </a:solidFill>
                <a:latin typeface="Montserrat" panose="00000500000000000000" pitchFamily="2" charset="0"/>
              </a:endParaRPr>
            </a:p>
          </p:txBody>
        </p:sp>
        <p:sp>
          <p:nvSpPr>
            <p:cNvPr id="2564" name="TextBox 2563">
              <a:extLst>
                <a:ext uri="{FF2B5EF4-FFF2-40B4-BE49-F238E27FC236}">
                  <a16:creationId xmlns:a16="http://schemas.microsoft.com/office/drawing/2014/main" id="{D39E7B90-5867-45CB-A078-8766215E5489}"/>
                </a:ext>
              </a:extLst>
            </p:cNvPr>
            <p:cNvSpPr txBox="1"/>
            <p:nvPr/>
          </p:nvSpPr>
          <p:spPr>
            <a:xfrm>
              <a:off x="9043214" y="5409528"/>
              <a:ext cx="2163469" cy="12772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GB" altLang="ko-KR" sz="1100" dirty="0">
                  <a:solidFill>
                    <a:srgbClr val="002060"/>
                  </a:solidFill>
                  <a:latin typeface="Montserrat" panose="00000500000000000000" pitchFamily="2" charset="0"/>
                  <a:cs typeface="Arial" pitchFamily="34" charset="0"/>
                </a:rPr>
                <a:t>May 6: Compliance with the quality system regulation (QSR) under 21 CFR 820, setting forth good manufacturing practices (other than the ones met at Stage 1</a:t>
              </a:r>
              <a:endParaRPr lang="ko-KR" altLang="en-US" sz="1100" dirty="0">
                <a:solidFill>
                  <a:srgbClr val="002060"/>
                </a:solidFill>
                <a:latin typeface="Montserrat" panose="00000500000000000000" pitchFamily="2" charset="0"/>
                <a:cs typeface="Arial" pitchFamily="34" charset="0"/>
              </a:endParaRPr>
            </a:p>
          </p:txBody>
        </p:sp>
      </p:grpSp>
      <p:grpSp>
        <p:nvGrpSpPr>
          <p:cNvPr id="2565" name="Group 2564">
            <a:extLst>
              <a:ext uri="{FF2B5EF4-FFF2-40B4-BE49-F238E27FC236}">
                <a16:creationId xmlns:a16="http://schemas.microsoft.com/office/drawing/2014/main" id="{441E6B5C-AE2D-4732-952D-E05A2C4B5881}"/>
              </a:ext>
            </a:extLst>
          </p:cNvPr>
          <p:cNvGrpSpPr/>
          <p:nvPr/>
        </p:nvGrpSpPr>
        <p:grpSpPr>
          <a:xfrm>
            <a:off x="2498198" y="1290340"/>
            <a:ext cx="2026929" cy="1471858"/>
            <a:chOff x="8821757" y="4870429"/>
            <a:chExt cx="2346802" cy="1471858"/>
          </a:xfrm>
        </p:grpSpPr>
        <p:sp>
          <p:nvSpPr>
            <p:cNvPr id="2566" name="TextBox 2565">
              <a:extLst>
                <a:ext uri="{FF2B5EF4-FFF2-40B4-BE49-F238E27FC236}">
                  <a16:creationId xmlns:a16="http://schemas.microsoft.com/office/drawing/2014/main" id="{74FC0A9B-12BC-4D9C-91C6-3AB6F0464607}"/>
                </a:ext>
              </a:extLst>
            </p:cNvPr>
            <p:cNvSpPr txBox="1"/>
            <p:nvPr/>
          </p:nvSpPr>
          <p:spPr>
            <a:xfrm>
              <a:off x="9095997" y="4870429"/>
              <a:ext cx="2072562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2800" b="1" dirty="0">
                  <a:solidFill>
                    <a:srgbClr val="002060"/>
                  </a:solidFill>
                  <a:latin typeface="Montserrat" panose="00000500000000000000" pitchFamily="2" charset="0"/>
                </a:rPr>
                <a:t>2026 </a:t>
              </a:r>
              <a:r>
                <a:rPr lang="en-US" altLang="ko-KR" sz="1100" b="1" dirty="0">
                  <a:solidFill>
                    <a:srgbClr val="002060"/>
                  </a:solidFill>
                  <a:latin typeface="Montserrat" panose="00000500000000000000" pitchFamily="2" charset="0"/>
                </a:rPr>
                <a:t>Stage 2</a:t>
              </a:r>
              <a:endParaRPr lang="ko-KR" altLang="en-US" sz="1100" b="1" dirty="0">
                <a:solidFill>
                  <a:srgbClr val="002060"/>
                </a:solidFill>
                <a:latin typeface="Montserrat" panose="00000500000000000000" pitchFamily="2" charset="0"/>
              </a:endParaRPr>
            </a:p>
          </p:txBody>
        </p:sp>
        <p:sp>
          <p:nvSpPr>
            <p:cNvPr id="2567" name="TextBox 2566">
              <a:extLst>
                <a:ext uri="{FF2B5EF4-FFF2-40B4-BE49-F238E27FC236}">
                  <a16:creationId xmlns:a16="http://schemas.microsoft.com/office/drawing/2014/main" id="{7603E9BB-E270-4F0A-AFE3-C839A6B80AED}"/>
                </a:ext>
              </a:extLst>
            </p:cNvPr>
            <p:cNvSpPr txBox="1"/>
            <p:nvPr/>
          </p:nvSpPr>
          <p:spPr>
            <a:xfrm>
              <a:off x="8821757" y="5403568"/>
              <a:ext cx="2346802" cy="9387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100" b="1" dirty="0">
                  <a:solidFill>
                    <a:srgbClr val="002060"/>
                  </a:solidFill>
                  <a:latin typeface="Montserrat" panose="00000500000000000000" pitchFamily="2" charset="0"/>
                </a:rPr>
                <a:t>May 6: </a:t>
              </a:r>
              <a:r>
                <a:rPr lang="en-GB" altLang="ko-KR" sz="1100" b="1" dirty="0">
                  <a:solidFill>
                    <a:srgbClr val="002060"/>
                  </a:solidFill>
                  <a:latin typeface="Montserrat" panose="00000500000000000000" pitchFamily="2" charset="0"/>
                </a:rPr>
                <a:t>Compliance </a:t>
              </a:r>
              <a:r>
                <a:rPr lang="en-GB" altLang="ko-KR" sz="1100" dirty="0">
                  <a:solidFill>
                    <a:srgbClr val="002060"/>
                  </a:solidFill>
                  <a:latin typeface="Montserrat" panose="00000500000000000000" pitchFamily="2" charset="0"/>
                  <a:cs typeface="Arial" pitchFamily="34" charset="0"/>
                </a:rPr>
                <a:t>with  establishment registration, device listing, labeling, and investigational use requirements</a:t>
              </a:r>
              <a:endParaRPr lang="ko-KR" altLang="en-US" sz="1100" dirty="0">
                <a:solidFill>
                  <a:srgbClr val="002060"/>
                </a:solidFill>
                <a:latin typeface="Montserrat" panose="00000500000000000000" pitchFamily="2" charset="0"/>
                <a:cs typeface="Arial" pitchFamily="34" charset="0"/>
              </a:endParaRPr>
            </a:p>
          </p:txBody>
        </p:sp>
      </p:grpSp>
      <p:grpSp>
        <p:nvGrpSpPr>
          <p:cNvPr id="2568" name="Group 2567">
            <a:extLst>
              <a:ext uri="{FF2B5EF4-FFF2-40B4-BE49-F238E27FC236}">
                <a16:creationId xmlns:a16="http://schemas.microsoft.com/office/drawing/2014/main" id="{DBBC7442-B525-4E05-99B7-8FD6D4626A08}"/>
              </a:ext>
            </a:extLst>
          </p:cNvPr>
          <p:cNvGrpSpPr/>
          <p:nvPr/>
        </p:nvGrpSpPr>
        <p:grpSpPr>
          <a:xfrm>
            <a:off x="-63759" y="4491155"/>
            <a:ext cx="2185134" cy="1467891"/>
            <a:chOff x="8940365" y="4851391"/>
            <a:chExt cx="2640291" cy="1467891"/>
          </a:xfrm>
        </p:grpSpPr>
        <p:sp>
          <p:nvSpPr>
            <p:cNvPr id="2569" name="TextBox 2568">
              <a:extLst>
                <a:ext uri="{FF2B5EF4-FFF2-40B4-BE49-F238E27FC236}">
                  <a16:creationId xmlns:a16="http://schemas.microsoft.com/office/drawing/2014/main" id="{276455B3-9209-4A77-AC6F-4823CEFDB0DB}"/>
                </a:ext>
              </a:extLst>
            </p:cNvPr>
            <p:cNvSpPr txBox="1"/>
            <p:nvPr/>
          </p:nvSpPr>
          <p:spPr>
            <a:xfrm>
              <a:off x="9482631" y="4851391"/>
              <a:ext cx="2057285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2800" b="1" dirty="0">
                  <a:solidFill>
                    <a:srgbClr val="002060"/>
                  </a:solidFill>
                  <a:latin typeface="Montserrat" panose="00000500000000000000" pitchFamily="2" charset="0"/>
                </a:rPr>
                <a:t>2025</a:t>
              </a:r>
              <a:r>
                <a:rPr lang="en-US" altLang="ko-KR" sz="1100" b="1" dirty="0">
                  <a:solidFill>
                    <a:srgbClr val="002060"/>
                  </a:solidFill>
                  <a:latin typeface="Montserrat" panose="00000500000000000000" pitchFamily="2" charset="0"/>
                </a:rPr>
                <a:t> Stage 1</a:t>
              </a:r>
              <a:endParaRPr lang="ko-KR" altLang="en-US" sz="1100" b="1" dirty="0">
                <a:solidFill>
                  <a:srgbClr val="002060"/>
                </a:solidFill>
                <a:latin typeface="Montserrat" panose="00000500000000000000" pitchFamily="2" charset="0"/>
              </a:endParaRPr>
            </a:p>
          </p:txBody>
        </p:sp>
        <p:sp>
          <p:nvSpPr>
            <p:cNvPr id="2570" name="TextBox 2569">
              <a:extLst>
                <a:ext uri="{FF2B5EF4-FFF2-40B4-BE49-F238E27FC236}">
                  <a16:creationId xmlns:a16="http://schemas.microsoft.com/office/drawing/2014/main" id="{3C7A725E-CCBF-4F09-8406-E6849A7E569C}"/>
                </a:ext>
              </a:extLst>
            </p:cNvPr>
            <p:cNvSpPr txBox="1"/>
            <p:nvPr/>
          </p:nvSpPr>
          <p:spPr>
            <a:xfrm>
              <a:off x="8940365" y="5380563"/>
              <a:ext cx="2640291" cy="9387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GB" altLang="ko-KR" sz="1100" dirty="0">
                  <a:solidFill>
                    <a:srgbClr val="002060"/>
                  </a:solidFill>
                  <a:latin typeface="Montserrat" panose="00000500000000000000" pitchFamily="2" charset="0"/>
                  <a:cs typeface="Arial" pitchFamily="34" charset="0"/>
                </a:rPr>
                <a:t>May 6: Compliance with requirements for medical device reporting (MDR), corrections and removals reporting, and complaint handling (21 CFR 820.198)</a:t>
              </a:r>
              <a:endParaRPr lang="ko-KR" altLang="en-US" sz="1100" dirty="0">
                <a:solidFill>
                  <a:srgbClr val="002060"/>
                </a:solidFill>
                <a:latin typeface="Montserrat" panose="00000500000000000000" pitchFamily="2" charset="0"/>
                <a:cs typeface="Arial" pitchFamily="34" charset="0"/>
              </a:endParaRPr>
            </a:p>
          </p:txBody>
        </p:sp>
      </p:grpSp>
      <p:pic>
        <p:nvPicPr>
          <p:cNvPr id="3" name="Picture 2" descr="A logo with a bird&#10;&#10;Description automatically generated">
            <a:extLst>
              <a:ext uri="{FF2B5EF4-FFF2-40B4-BE49-F238E27FC236}">
                <a16:creationId xmlns:a16="http://schemas.microsoft.com/office/drawing/2014/main" id="{DD568015-ABC4-9B1D-C8E7-7A1984497FA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258650"/>
            <a:ext cx="917558" cy="59787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E830042-BB71-3D4E-3401-8E6219109A82}"/>
              </a:ext>
            </a:extLst>
          </p:cNvPr>
          <p:cNvSpPr txBox="1"/>
          <p:nvPr/>
        </p:nvSpPr>
        <p:spPr>
          <a:xfrm>
            <a:off x="917559" y="6594917"/>
            <a:ext cx="11274441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sz="1100">
              <a:latin typeface="Montserrat" panose="00000500000000000000" pitchFamily="2" charset="0"/>
            </a:endParaRPr>
          </a:p>
        </p:txBody>
      </p:sp>
      <p:pic>
        <p:nvPicPr>
          <p:cNvPr id="7" name="Graphic 6" descr="Aspiration with solid fill">
            <a:extLst>
              <a:ext uri="{FF2B5EF4-FFF2-40B4-BE49-F238E27FC236}">
                <a16:creationId xmlns:a16="http://schemas.microsoft.com/office/drawing/2014/main" id="{7558D691-B9AA-EA85-CB9A-F05A365F13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064782" y="3080855"/>
            <a:ext cx="1492574" cy="1492574"/>
          </a:xfrm>
          <a:prstGeom prst="rect">
            <a:avLst/>
          </a:prstGeom>
        </p:spPr>
      </p:pic>
      <p:pic>
        <p:nvPicPr>
          <p:cNvPr id="8" name="Graphic 7" descr="Aspiration with solid fill">
            <a:extLst>
              <a:ext uri="{FF2B5EF4-FFF2-40B4-BE49-F238E27FC236}">
                <a16:creationId xmlns:a16="http://schemas.microsoft.com/office/drawing/2014/main" id="{88E6208C-4F66-5972-CA04-2B8F01E0742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461341" y="3049447"/>
            <a:ext cx="1492574" cy="1492574"/>
          </a:xfrm>
          <a:prstGeom prst="rect">
            <a:avLst/>
          </a:prstGeom>
        </p:spPr>
      </p:pic>
      <p:pic>
        <p:nvPicPr>
          <p:cNvPr id="9" name="Graphic 8" descr="Aspiration with solid fill">
            <a:extLst>
              <a:ext uri="{FF2B5EF4-FFF2-40B4-BE49-F238E27FC236}">
                <a16:creationId xmlns:a16="http://schemas.microsoft.com/office/drawing/2014/main" id="{9DA5283F-8B61-D002-96E6-B9898A31FB6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365711" y="3024580"/>
            <a:ext cx="1492574" cy="1492574"/>
          </a:xfrm>
          <a:prstGeom prst="rect">
            <a:avLst/>
          </a:prstGeom>
        </p:spPr>
      </p:pic>
      <p:pic>
        <p:nvPicPr>
          <p:cNvPr id="10" name="Graphic 9" descr="Aspiration with solid fill">
            <a:extLst>
              <a:ext uri="{FF2B5EF4-FFF2-40B4-BE49-F238E27FC236}">
                <a16:creationId xmlns:a16="http://schemas.microsoft.com/office/drawing/2014/main" id="{E6E6F45E-FE7F-7748-F406-179AF1CA990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850445" y="3080855"/>
            <a:ext cx="1492574" cy="1492574"/>
          </a:xfrm>
          <a:prstGeom prst="rect">
            <a:avLst/>
          </a:prstGeom>
        </p:spPr>
      </p:pic>
      <p:pic>
        <p:nvPicPr>
          <p:cNvPr id="11" name="Graphic 10" descr="Aspiration with solid fill">
            <a:extLst>
              <a:ext uri="{FF2B5EF4-FFF2-40B4-BE49-F238E27FC236}">
                <a16:creationId xmlns:a16="http://schemas.microsoft.com/office/drawing/2014/main" id="{C70D50D5-38F4-D2C8-D04B-774FB942D7F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675678" y="3049447"/>
            <a:ext cx="1492574" cy="1492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62"/>
          <p:cNvSpPr txBox="1">
            <a:spLocks noGrp="1"/>
          </p:cNvSpPr>
          <p:nvPr>
            <p:ph type="title"/>
          </p:nvPr>
        </p:nvSpPr>
        <p:spPr>
          <a:xfrm>
            <a:off x="3373411" y="185989"/>
            <a:ext cx="5445178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389C6"/>
              </a:buClr>
              <a:buSzPts val="4000"/>
              <a:buFont typeface="Open Sans"/>
              <a:buNone/>
            </a:pPr>
            <a:r>
              <a:rPr lang="en-GB" dirty="0"/>
              <a:t>Grandfathered LDTs</a:t>
            </a:r>
            <a:endParaRPr dirty="0"/>
          </a:p>
        </p:txBody>
      </p:sp>
      <p:sp>
        <p:nvSpPr>
          <p:cNvPr id="322" name="Google Shape;322;p62"/>
          <p:cNvSpPr txBox="1">
            <a:spLocks noGrp="1"/>
          </p:cNvSpPr>
          <p:nvPr>
            <p:ph type="body" idx="1"/>
          </p:nvPr>
        </p:nvSpPr>
        <p:spPr>
          <a:xfrm>
            <a:off x="615747" y="1951168"/>
            <a:ext cx="11174738" cy="2743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101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744"/>
              </a:buClr>
              <a:buSzPts val="2000"/>
              <a:buNone/>
            </a:pPr>
            <a:r>
              <a:rPr lang="en-GB" sz="1400" dirty="0"/>
              <a:t>FDA will apply a limited enforcement discretion policy for LDTs that </a:t>
            </a:r>
          </a:p>
          <a:p>
            <a:pPr marL="228600" lvl="0" indent="-101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744"/>
              </a:buClr>
              <a:buSzPts val="2000"/>
              <a:buNone/>
            </a:pPr>
            <a:r>
              <a:rPr lang="en-GB" sz="1400" i="1" dirty="0"/>
              <a:t>[…] were first marketed prior to the date of issuance of the rule and that are not modified, or that are modified in certain limited ways […]</a:t>
            </a:r>
          </a:p>
          <a:p>
            <a:pPr marL="228600" lvl="0" indent="-101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744"/>
              </a:buClr>
              <a:buSzPts val="2000"/>
              <a:buNone/>
            </a:pPr>
            <a:endParaRPr lang="en-GB" sz="1400" dirty="0"/>
          </a:p>
          <a:p>
            <a:pPr marL="228600" lvl="0" indent="-101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744"/>
              </a:buClr>
              <a:buSzPts val="2000"/>
              <a:buNone/>
            </a:pPr>
            <a:r>
              <a:rPr lang="en-GB" sz="1400" dirty="0"/>
              <a:t>These LDTs will not be required to comply with FDA’s premarket review or QSR requirements, but regulatory requirements such as MDR, complaint handling, registration, and listing will apply. </a:t>
            </a:r>
          </a:p>
          <a:p>
            <a:pPr marL="228600" lvl="0" indent="-101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744"/>
              </a:buClr>
              <a:buSzPts val="2000"/>
              <a:buNone/>
            </a:pPr>
            <a:r>
              <a:rPr lang="en-GB" sz="1400" dirty="0"/>
              <a:t>Laboratories offering pre-existing LDTs will need to submit labeling to FDA.</a:t>
            </a:r>
          </a:p>
          <a:p>
            <a:pPr marL="228600" lvl="0" indent="-101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744"/>
              </a:buClr>
              <a:buSzPts val="2000"/>
              <a:buNone/>
            </a:pPr>
            <a:endParaRPr lang="en-GB" sz="1400" dirty="0"/>
          </a:p>
          <a:p>
            <a:pPr marL="228600" lvl="0" indent="-101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744"/>
              </a:buClr>
              <a:buSzPts val="2000"/>
              <a:buNone/>
            </a:pPr>
            <a:endParaRPr lang="en-GB" sz="1400" dirty="0"/>
          </a:p>
          <a:p>
            <a:pPr marL="228600" lvl="0" indent="-101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744"/>
              </a:buClr>
              <a:buSzPts val="2000"/>
              <a:buNone/>
            </a:pPr>
            <a:r>
              <a:rPr lang="en-GB" sz="1400" dirty="0"/>
              <a:t>Limited enforcement discretion policies will also apply for:</a:t>
            </a:r>
          </a:p>
          <a:p>
            <a:pPr marL="228600" lvl="0" indent="-101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744"/>
              </a:buClr>
              <a:buSzPts val="2000"/>
              <a:buNone/>
            </a:pPr>
            <a:endParaRPr lang="en-GB" sz="1400" dirty="0"/>
          </a:p>
          <a:p>
            <a:pPr marL="412750" lvl="0" indent="-2857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744"/>
              </a:buClr>
              <a:buSzPts val="2000"/>
              <a:buFont typeface="Wingdings" panose="05000000000000000000" pitchFamily="2" charset="2"/>
              <a:buChar char="q"/>
            </a:pPr>
            <a:r>
              <a:rPr lang="en-GB" sz="1400" dirty="0"/>
              <a:t>“1976-Type LDTs” (i.e., tests that have certain characteristics common among LDTs offered in 1976) </a:t>
            </a:r>
          </a:p>
          <a:p>
            <a:pPr marL="412750" lvl="0" indent="-2857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744"/>
              </a:buClr>
              <a:buSzPts val="2000"/>
              <a:buFont typeface="Wingdings" panose="05000000000000000000" pitchFamily="2" charset="2"/>
              <a:buChar char="q"/>
            </a:pPr>
            <a:r>
              <a:rPr lang="en-GB" sz="1400" dirty="0"/>
              <a:t>LDTs approved by the New York State Department of Health’s Clinical Laboratory Evaluation Program, </a:t>
            </a:r>
          </a:p>
          <a:p>
            <a:pPr marL="412750" lvl="0" indent="-2857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744"/>
              </a:buClr>
              <a:buSzPts val="2000"/>
              <a:buFont typeface="Wingdings" panose="05000000000000000000" pitchFamily="2" charset="2"/>
              <a:buChar char="q"/>
            </a:pPr>
            <a:r>
              <a:rPr lang="en-GB" sz="1400" dirty="0"/>
              <a:t>LDTs manufactured and performed solely within the Veteran’s Health Administration or US Department of </a:t>
            </a:r>
            <a:r>
              <a:rPr lang="en-GB" sz="1400" dirty="0" err="1"/>
              <a:t>Defense</a:t>
            </a:r>
            <a:endParaRPr sz="1400" dirty="0"/>
          </a:p>
        </p:txBody>
      </p:sp>
    </p:spTree>
    <p:extLst>
      <p:ext uri="{BB962C8B-B14F-4D97-AF65-F5344CB8AC3E}">
        <p14:creationId xmlns:p14="http://schemas.microsoft.com/office/powerpoint/2010/main" val="3720008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64"/>
          <p:cNvSpPr txBox="1">
            <a:spLocks noGrp="1"/>
          </p:cNvSpPr>
          <p:nvPr>
            <p:ph type="title"/>
          </p:nvPr>
        </p:nvSpPr>
        <p:spPr>
          <a:xfrm>
            <a:off x="762000" y="270320"/>
            <a:ext cx="10515600" cy="6145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389C6"/>
              </a:buClr>
              <a:buSzPts val="4400"/>
              <a:buFont typeface="Open Sans"/>
              <a:buNone/>
            </a:pPr>
            <a:r>
              <a:rPr lang="en-GB" dirty="0"/>
              <a:t>How can Evnia help? </a:t>
            </a:r>
            <a:endParaRPr dirty="0"/>
          </a:p>
        </p:txBody>
      </p:sp>
      <p:sp>
        <p:nvSpPr>
          <p:cNvPr id="336" name="Google Shape;336;p64"/>
          <p:cNvSpPr txBox="1">
            <a:spLocks noGrp="1"/>
          </p:cNvSpPr>
          <p:nvPr>
            <p:ph type="body" idx="1"/>
          </p:nvPr>
        </p:nvSpPr>
        <p:spPr>
          <a:xfrm>
            <a:off x="393005" y="2206599"/>
            <a:ext cx="5124794" cy="24448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76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744"/>
              </a:buClr>
              <a:buSzPts val="2400"/>
              <a:buNone/>
            </a:pPr>
            <a:r>
              <a:rPr lang="en-GB" sz="1100" dirty="0"/>
              <a:t>Headquartered in Denmark, the company current has offices in the UK, Greece, Switzerland and Italy and is servicing life-science clients globally.</a:t>
            </a:r>
          </a:p>
          <a:p>
            <a:pPr marL="228600" lvl="0" indent="-76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744"/>
              </a:buClr>
              <a:buSzPts val="2400"/>
              <a:buNone/>
            </a:pPr>
            <a:endParaRPr lang="en-GB" sz="1100" dirty="0"/>
          </a:p>
          <a:p>
            <a:pPr marL="228600" lvl="0" indent="-76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744"/>
              </a:buClr>
              <a:buSzPts val="2400"/>
              <a:buNone/>
            </a:pPr>
            <a:r>
              <a:rPr lang="en-GB" sz="1100" dirty="0"/>
              <a:t> It has been certified under ISO 9001:2015 as a Clinical and regulatory affairs consulting agency within the life science industry.</a:t>
            </a:r>
          </a:p>
          <a:p>
            <a:pPr marL="228600" lvl="0" indent="-76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744"/>
              </a:buClr>
              <a:buSzPts val="2400"/>
              <a:buNone/>
            </a:pPr>
            <a:endParaRPr lang="en-GB" sz="1100" dirty="0"/>
          </a:p>
          <a:p>
            <a:pPr marL="228600" lvl="0" indent="-76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744"/>
              </a:buClr>
              <a:buSzPts val="2400"/>
              <a:buNone/>
            </a:pPr>
            <a:r>
              <a:rPr lang="en-GB" sz="1100" dirty="0"/>
              <a:t>Evnia offers a cluster of interconnected services from the early stages of an IVD’s lifecycle until its post-market adulthood. </a:t>
            </a:r>
          </a:p>
          <a:p>
            <a:pPr marL="228600" lvl="0" indent="-76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744"/>
              </a:buClr>
              <a:buSzPts val="2400"/>
              <a:buNone/>
            </a:pPr>
            <a:endParaRPr lang="en-GB" sz="1100" dirty="0"/>
          </a:p>
          <a:p>
            <a:pPr marL="228600" lvl="0" indent="-76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744"/>
              </a:buClr>
              <a:buSzPts val="2400"/>
              <a:buNone/>
            </a:pPr>
            <a:r>
              <a:rPr lang="en-GB" sz="1100" dirty="0"/>
              <a:t>We offer strategic counselling to IVD manufacturers and clinical laboratories to develop their regulatory and clinical strategy and bring novel technologies to market via the least burdensome FDA regulatory approach. </a:t>
            </a:r>
          </a:p>
          <a:p>
            <a:pPr marL="228600" lvl="0" indent="-76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744"/>
              </a:buClr>
              <a:buSzPts val="2400"/>
              <a:buNone/>
            </a:pPr>
            <a:endParaRPr lang="en-GB" sz="11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5D7D2E7-FC46-4075-073E-9868B576FF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949885"/>
            <a:ext cx="5861095" cy="495823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0CAA795C-F430-B115-F43C-DC70C1E5B9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56108" y="3500628"/>
            <a:ext cx="2780930" cy="740638"/>
          </a:xfrm>
          <a:prstGeom prst="rect">
            <a:avLst/>
          </a:prstGeom>
        </p:spPr>
      </p:pic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CDD18116-C64F-4718-C008-87693D4A84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9945" y="202486"/>
            <a:ext cx="2415380" cy="2178645"/>
          </a:xfrm>
          <a:prstGeom prst="rect">
            <a:avLst/>
          </a:prstGeom>
        </p:spPr>
      </p:pic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FC014C51-E7FA-AE0A-ACF7-A5DB34CFF7AD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12968" b="12966"/>
          <a:stretch/>
        </p:blipFill>
        <p:spPr>
          <a:xfrm>
            <a:off x="5683119" y="3973217"/>
            <a:ext cx="2360615" cy="1748402"/>
          </a:xfrm>
          <a:prstGeom prst="rect">
            <a:avLst/>
          </a:prstGeom>
        </p:spPr>
      </p:pic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55A64C71-C78A-D76B-E327-DBB3022F9BE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785627" y="2492864"/>
            <a:ext cx="3121891" cy="90890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1BDA25C-0526-D327-442E-52F4C818B879}"/>
              </a:ext>
            </a:extLst>
          </p:cNvPr>
          <p:cNvSpPr txBox="1"/>
          <p:nvPr/>
        </p:nvSpPr>
        <p:spPr>
          <a:xfrm>
            <a:off x="5547180" y="2484965"/>
            <a:ext cx="28348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002060"/>
                </a:solidFill>
                <a:latin typeface="Avenir Book" panose="02000503020000020003" pitchFamily="2" charset="0"/>
              </a:rPr>
              <a:t>Regulatory Affairs</a:t>
            </a:r>
          </a:p>
          <a:p>
            <a:r>
              <a:rPr lang="en-GB" sz="2000" dirty="0">
                <a:solidFill>
                  <a:srgbClr val="002060"/>
                </a:solidFill>
                <a:latin typeface="Avenir Book" panose="02000503020000020003" pitchFamily="2" charset="0"/>
              </a:rPr>
              <a:t>Clinical Affairs </a:t>
            </a:r>
          </a:p>
          <a:p>
            <a:r>
              <a:rPr lang="en-GB" sz="2000" dirty="0">
                <a:solidFill>
                  <a:srgbClr val="002060"/>
                </a:solidFill>
                <a:latin typeface="Avenir Book" panose="02000503020000020003" pitchFamily="2" charset="0"/>
              </a:rPr>
              <a:t>Real World Evidence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913037A-194A-F8D0-AE3E-6C5BF139BA10}"/>
              </a:ext>
            </a:extLst>
          </p:cNvPr>
          <p:cNvSpPr txBox="1"/>
          <p:nvPr/>
        </p:nvSpPr>
        <p:spPr>
          <a:xfrm>
            <a:off x="5786776" y="5932598"/>
            <a:ext cx="2425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solidFill>
                  <a:srgbClr val="002060"/>
                </a:solidFill>
                <a:latin typeface="Avenir Book" panose="02000503020000020003" pitchFamily="2" charset="0"/>
              </a:rPr>
              <a:t>Patient Treatment</a:t>
            </a:r>
          </a:p>
          <a:p>
            <a:r>
              <a:rPr lang="en-GB" sz="1800" dirty="0">
                <a:solidFill>
                  <a:srgbClr val="002060"/>
                </a:solidFill>
                <a:latin typeface="Avenir Book" panose="02000503020000020003" pitchFamily="2" charset="0"/>
              </a:rPr>
              <a:t>Real World Evidence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C925047-4EC1-4D63-59D0-D44E5783E53D}"/>
              </a:ext>
            </a:extLst>
          </p:cNvPr>
          <p:cNvSpPr txBox="1"/>
          <p:nvPr/>
        </p:nvSpPr>
        <p:spPr>
          <a:xfrm>
            <a:off x="8956108" y="4340125"/>
            <a:ext cx="29514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solidFill>
                  <a:srgbClr val="002060"/>
                </a:solidFill>
                <a:latin typeface="Avenir Book" panose="02000503020000020003" pitchFamily="2" charset="0"/>
              </a:rPr>
              <a:t>Representation Services</a:t>
            </a:r>
          </a:p>
        </p:txBody>
      </p:sp>
      <p:pic>
        <p:nvPicPr>
          <p:cNvPr id="6" name="Picture 5" descr="A logo with a bird&#10;&#10;Description automatically generated">
            <a:extLst>
              <a:ext uri="{FF2B5EF4-FFF2-40B4-BE49-F238E27FC236}">
                <a16:creationId xmlns:a16="http://schemas.microsoft.com/office/drawing/2014/main" id="{BA87B35B-13E7-5A7D-0D45-BB9F554A4DB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5692" y="1825983"/>
            <a:ext cx="3581400" cy="2333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8315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215">
      <a:dk1>
        <a:srgbClr val="000000"/>
      </a:dk1>
      <a:lt1>
        <a:sysClr val="window" lastClr="FFFFFF"/>
      </a:lt1>
      <a:dk2>
        <a:srgbClr val="1F497D"/>
      </a:dk2>
      <a:lt2>
        <a:srgbClr val="EEECE1"/>
      </a:lt2>
      <a:accent1>
        <a:srgbClr val="0680C3"/>
      </a:accent1>
      <a:accent2>
        <a:srgbClr val="07A398"/>
      </a:accent2>
      <a:accent3>
        <a:srgbClr val="90C221"/>
      </a:accent3>
      <a:accent4>
        <a:srgbClr val="FBA200"/>
      </a:accent4>
      <a:accent5>
        <a:srgbClr val="E62601"/>
      </a:accent5>
      <a:accent6>
        <a:srgbClr val="2C2F45"/>
      </a:accent6>
      <a:hlink>
        <a:srgbClr val="0000FF"/>
      </a:hlink>
      <a:folHlink>
        <a:srgbClr val="800080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11563</TotalTime>
  <Words>591</Words>
  <Application>Microsoft Office PowerPoint</Application>
  <PresentationFormat>Widescreen</PresentationFormat>
  <Paragraphs>57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Aptos</vt:lpstr>
      <vt:lpstr>Arial</vt:lpstr>
      <vt:lpstr>Avenir Book</vt:lpstr>
      <vt:lpstr>Calibri</vt:lpstr>
      <vt:lpstr>Montserrat</vt:lpstr>
      <vt:lpstr>Open Sans</vt:lpstr>
      <vt:lpstr>Wingdings</vt:lpstr>
      <vt:lpstr>Office Theme</vt:lpstr>
      <vt:lpstr>Background</vt:lpstr>
      <vt:lpstr>FDA’s LDT PhaseOut Policy</vt:lpstr>
      <vt:lpstr>FDA’s LDT PhaseOut Policy</vt:lpstr>
      <vt:lpstr>Grandfathered LDTs</vt:lpstr>
      <vt:lpstr>How can Evnia help?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Vicky Valla</cp:lastModifiedBy>
  <cp:revision>73</cp:revision>
  <dcterms:created xsi:type="dcterms:W3CDTF">2018-02-18T19:39:47Z</dcterms:created>
  <dcterms:modified xsi:type="dcterms:W3CDTF">2024-05-09T14:04:03Z</dcterms:modified>
</cp:coreProperties>
</file>