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0"/>
  </p:notesMasterIdLst>
  <p:sldIdLst>
    <p:sldId id="299" r:id="rId2"/>
    <p:sldId id="300" r:id="rId3"/>
    <p:sldId id="371" r:id="rId4"/>
    <p:sldId id="375" r:id="rId5"/>
    <p:sldId id="374" r:id="rId6"/>
    <p:sldId id="373" r:id="rId7"/>
    <p:sldId id="370" r:id="rId8"/>
    <p:sldId id="311" r:id="rId9"/>
  </p:sldIdLst>
  <p:sldSz cx="12192000" cy="6858000"/>
  <p:notesSz cx="6858000" cy="9144000"/>
  <p:embeddedFontLst>
    <p:embeddedFont>
      <p:font typeface="Montserrat" panose="00000500000000000000" pitchFamily="2" charset="0"/>
      <p:regular r:id="rId11"/>
      <p:bold r:id="rId12"/>
      <p:italic r:id="rId13"/>
      <p:boldItalic r:id="rId14"/>
    </p:embeddedFont>
    <p:embeddedFont>
      <p:font typeface="Open Sans" panose="020B0606030504020204" pitchFamily="34" charset="0"/>
      <p:regular r:id="rId15"/>
      <p:bold r:id="rId16"/>
      <p:italic r:id="rId17"/>
      <p:boldItalic r:id="rId18"/>
    </p:embeddedFont>
    <p:embeddedFont>
      <p:font typeface="PF Universal" panose="02000503050000020004" pitchFamily="2"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3" d="100"/>
          <a:sy n="73" d="100"/>
        </p:scale>
        <p:origin x="1914" y="744"/>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2307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3897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a:extLst>
            <a:ext uri="{FF2B5EF4-FFF2-40B4-BE49-F238E27FC236}">
              <a16:creationId xmlns:a16="http://schemas.microsoft.com/office/drawing/2014/main" id="{59911C89-3DC1-6FA1-D316-E2E310E4521A}"/>
            </a:ext>
          </a:extLst>
        </p:cNvPr>
        <p:cNvGrpSpPr/>
        <p:nvPr/>
      </p:nvGrpSpPr>
      <p:grpSpPr>
        <a:xfrm>
          <a:off x="0" y="0"/>
          <a:ext cx="0" cy="0"/>
          <a:chOff x="0" y="0"/>
          <a:chExt cx="0" cy="0"/>
        </a:xfrm>
      </p:grpSpPr>
      <p:sp>
        <p:nvSpPr>
          <p:cNvPr id="389" name="Google Shape;389;p24:notes">
            <a:extLst>
              <a:ext uri="{FF2B5EF4-FFF2-40B4-BE49-F238E27FC236}">
                <a16:creationId xmlns:a16="http://schemas.microsoft.com/office/drawing/2014/main" id="{CFB0FDBE-455D-4D32-4418-DAE65AE9B83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24:notes">
            <a:extLst>
              <a:ext uri="{FF2B5EF4-FFF2-40B4-BE49-F238E27FC236}">
                <a16:creationId xmlns:a16="http://schemas.microsoft.com/office/drawing/2014/main" id="{D5ED6C3B-AF66-27FE-444F-E9FBC80B087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2703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a:extLst>
            <a:ext uri="{FF2B5EF4-FFF2-40B4-BE49-F238E27FC236}">
              <a16:creationId xmlns:a16="http://schemas.microsoft.com/office/drawing/2014/main" id="{F4F2CB7A-8B45-2508-C803-F9D0A054F9D3}"/>
            </a:ext>
          </a:extLst>
        </p:cNvPr>
        <p:cNvGrpSpPr/>
        <p:nvPr/>
      </p:nvGrpSpPr>
      <p:grpSpPr>
        <a:xfrm>
          <a:off x="0" y="0"/>
          <a:ext cx="0" cy="0"/>
          <a:chOff x="0" y="0"/>
          <a:chExt cx="0" cy="0"/>
        </a:xfrm>
      </p:grpSpPr>
      <p:sp>
        <p:nvSpPr>
          <p:cNvPr id="389" name="Google Shape;389;p24:notes">
            <a:extLst>
              <a:ext uri="{FF2B5EF4-FFF2-40B4-BE49-F238E27FC236}">
                <a16:creationId xmlns:a16="http://schemas.microsoft.com/office/drawing/2014/main" id="{C72ED202-FEB7-33EA-B18A-C706140CE36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24:notes">
            <a:extLst>
              <a:ext uri="{FF2B5EF4-FFF2-40B4-BE49-F238E27FC236}">
                <a16:creationId xmlns:a16="http://schemas.microsoft.com/office/drawing/2014/main" id="{30B9C1D0-52A2-C3A3-FEA1-650747FD274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9833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a:extLst>
            <a:ext uri="{FF2B5EF4-FFF2-40B4-BE49-F238E27FC236}">
              <a16:creationId xmlns:a16="http://schemas.microsoft.com/office/drawing/2014/main" id="{D4287A9E-41A9-6E2B-9D5B-574FA85DDB3A}"/>
            </a:ext>
          </a:extLst>
        </p:cNvPr>
        <p:cNvGrpSpPr/>
        <p:nvPr/>
      </p:nvGrpSpPr>
      <p:grpSpPr>
        <a:xfrm>
          <a:off x="0" y="0"/>
          <a:ext cx="0" cy="0"/>
          <a:chOff x="0" y="0"/>
          <a:chExt cx="0" cy="0"/>
        </a:xfrm>
      </p:grpSpPr>
      <p:sp>
        <p:nvSpPr>
          <p:cNvPr id="389" name="Google Shape;389;p24:notes">
            <a:extLst>
              <a:ext uri="{FF2B5EF4-FFF2-40B4-BE49-F238E27FC236}">
                <a16:creationId xmlns:a16="http://schemas.microsoft.com/office/drawing/2014/main" id="{A463B30E-FB37-7DD5-DCF5-989655698BA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24:notes">
            <a:extLst>
              <a:ext uri="{FF2B5EF4-FFF2-40B4-BE49-F238E27FC236}">
                <a16:creationId xmlns:a16="http://schemas.microsoft.com/office/drawing/2014/main" id="{98D24424-0A29-C07E-5E4A-645E00C1530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0360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a:extLst>
            <a:ext uri="{FF2B5EF4-FFF2-40B4-BE49-F238E27FC236}">
              <a16:creationId xmlns:a16="http://schemas.microsoft.com/office/drawing/2014/main" id="{E155B58B-9EFE-8739-8BD1-2A123B968D10}"/>
            </a:ext>
          </a:extLst>
        </p:cNvPr>
        <p:cNvGrpSpPr/>
        <p:nvPr/>
      </p:nvGrpSpPr>
      <p:grpSpPr>
        <a:xfrm>
          <a:off x="0" y="0"/>
          <a:ext cx="0" cy="0"/>
          <a:chOff x="0" y="0"/>
          <a:chExt cx="0" cy="0"/>
        </a:xfrm>
      </p:grpSpPr>
      <p:sp>
        <p:nvSpPr>
          <p:cNvPr id="389" name="Google Shape;389;p24:notes">
            <a:extLst>
              <a:ext uri="{FF2B5EF4-FFF2-40B4-BE49-F238E27FC236}">
                <a16:creationId xmlns:a16="http://schemas.microsoft.com/office/drawing/2014/main" id="{445807A8-A474-D9CF-5009-DB522D8403F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24:notes">
            <a:extLst>
              <a:ext uri="{FF2B5EF4-FFF2-40B4-BE49-F238E27FC236}">
                <a16:creationId xmlns:a16="http://schemas.microsoft.com/office/drawing/2014/main" id="{175C9B8A-F65A-6C91-104D-226C4108537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6949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 name="Google Shape;333;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72198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09600" y="1054099"/>
            <a:ext cx="5705475" cy="1871663"/>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002744"/>
              </a:buClr>
              <a:buSzPts val="5400"/>
              <a:buFont typeface="Open Sans"/>
              <a:buNone/>
              <a:defRPr sz="5400" b="1" i="0">
                <a:solidFill>
                  <a:srgbClr val="002744"/>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609600" y="3017838"/>
            <a:ext cx="5705475" cy="1566862"/>
          </a:xfrm>
          <a:prstGeom prst="rect">
            <a:avLst/>
          </a:prstGeom>
          <a:noFill/>
          <a:ln>
            <a:noFill/>
          </a:ln>
        </p:spPr>
        <p:txBody>
          <a:bodyPr spcFirstLastPara="1" wrap="square" lIns="91425" tIns="45700" rIns="91425" bIns="45700" anchor="t" anchorCtr="0">
            <a:noAutofit/>
          </a:bodyPr>
          <a:lstStyle>
            <a:lvl1pPr lvl="0" algn="l">
              <a:lnSpc>
                <a:spcPct val="90000"/>
              </a:lnSpc>
              <a:spcBef>
                <a:spcPts val="1000"/>
              </a:spcBef>
              <a:spcAft>
                <a:spcPts val="0"/>
              </a:spcAft>
              <a:buClr>
                <a:srgbClr val="0389C6"/>
              </a:buClr>
              <a:buSzPts val="2400"/>
              <a:buNone/>
              <a:defRPr sz="2400" b="0" i="0">
                <a:solidFill>
                  <a:srgbClr val="0389C6"/>
                </a:solidFill>
                <a:latin typeface="Open Sans"/>
                <a:ea typeface="Open Sans"/>
                <a:cs typeface="Open Sans"/>
                <a:sym typeface="Open Sans"/>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4" name="Google Shape;14;p2"/>
          <p:cNvPicPr preferRelativeResize="0"/>
          <p:nvPr/>
        </p:nvPicPr>
        <p:blipFill rotWithShape="1">
          <a:blip r:embed="rId2">
            <a:alphaModFix/>
          </a:blip>
          <a:srcRect r="26151"/>
          <a:stretch/>
        </p:blipFill>
        <p:spPr>
          <a:xfrm>
            <a:off x="6772275" y="-449431"/>
            <a:ext cx="5419725" cy="7436802"/>
          </a:xfrm>
          <a:prstGeom prst="rect">
            <a:avLst/>
          </a:prstGeom>
          <a:noFill/>
          <a:ln>
            <a:noFill/>
          </a:ln>
        </p:spPr>
      </p:pic>
      <p:pic>
        <p:nvPicPr>
          <p:cNvPr id="15" name="Google Shape;15;p2"/>
          <p:cNvPicPr preferRelativeResize="0"/>
          <p:nvPr/>
        </p:nvPicPr>
        <p:blipFill rotWithShape="1">
          <a:blip r:embed="rId3">
            <a:alphaModFix/>
          </a:blip>
          <a:srcRect l="19034" r="19188"/>
          <a:stretch/>
        </p:blipFill>
        <p:spPr>
          <a:xfrm>
            <a:off x="371475" y="5438110"/>
            <a:ext cx="1885950" cy="141989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09"/>
        <p:cNvGrpSpPr/>
        <p:nvPr/>
      </p:nvGrpSpPr>
      <p:grpSpPr>
        <a:xfrm>
          <a:off x="0" y="0"/>
          <a:ext cx="0" cy="0"/>
          <a:chOff x="0" y="0"/>
          <a:chExt cx="0" cy="0"/>
        </a:xfrm>
      </p:grpSpPr>
      <p:sp>
        <p:nvSpPr>
          <p:cNvPr id="210" name="Google Shape;210;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1" name="Google Shape;211;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2" name="Google Shape;21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3" name="Google Shape;21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4" name="Google Shape;21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15"/>
        <p:cNvGrpSpPr/>
        <p:nvPr/>
      </p:nvGrpSpPr>
      <p:grpSpPr>
        <a:xfrm>
          <a:off x="0" y="0"/>
          <a:ext cx="0" cy="0"/>
          <a:chOff x="0" y="0"/>
          <a:chExt cx="0" cy="0"/>
        </a:xfrm>
      </p:grpSpPr>
      <p:sp>
        <p:nvSpPr>
          <p:cNvPr id="216" name="Google Shape;216;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7" name="Google Shape;217;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8" name="Google Shape;21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9" name="Google Shape;21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0" name="Google Shape;22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89"/>
        <p:cNvGrpSpPr/>
        <p:nvPr/>
      </p:nvGrpSpPr>
      <p:grpSpPr>
        <a:xfrm>
          <a:off x="0" y="0"/>
          <a:ext cx="0" cy="0"/>
          <a:chOff x="0" y="0"/>
          <a:chExt cx="0" cy="0"/>
        </a:xfrm>
      </p:grpSpPr>
      <p:sp>
        <p:nvSpPr>
          <p:cNvPr id="90" name="Google Shape;9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389C6"/>
              </a:buClr>
              <a:buSzPts val="4400"/>
              <a:buFont typeface="Open Sans"/>
              <a:buNone/>
              <a:defRPr b="0" i="0">
                <a:solidFill>
                  <a:srgbClr val="0389C6"/>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20"/>
          <p:cNvSpPr txBox="1">
            <a:spLocks noGrp="1"/>
          </p:cNvSpPr>
          <p:nvPr>
            <p:ph type="body" idx="1"/>
          </p:nvPr>
        </p:nvSpPr>
        <p:spPr>
          <a:xfrm>
            <a:off x="838200" y="1825625"/>
            <a:ext cx="5181600" cy="4320342"/>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02744"/>
              </a:buClr>
              <a:buSzPts val="2400"/>
              <a:buChar char="•"/>
              <a:defRPr sz="2400">
                <a:solidFill>
                  <a:srgbClr val="002744"/>
                </a:solidFill>
                <a:latin typeface="Montserrat"/>
                <a:ea typeface="Montserrat"/>
                <a:cs typeface="Montserrat"/>
                <a:sym typeface="Montserrat"/>
              </a:defRPr>
            </a:lvl1pPr>
            <a:lvl2pPr marL="914400" lvl="1" indent="-355600" algn="l">
              <a:lnSpc>
                <a:spcPct val="90000"/>
              </a:lnSpc>
              <a:spcBef>
                <a:spcPts val="500"/>
              </a:spcBef>
              <a:spcAft>
                <a:spcPts val="0"/>
              </a:spcAft>
              <a:buClr>
                <a:srgbClr val="002744"/>
              </a:buClr>
              <a:buSzPts val="2000"/>
              <a:buChar char="•"/>
              <a:defRPr sz="2000">
                <a:solidFill>
                  <a:srgbClr val="002744"/>
                </a:solidFill>
                <a:latin typeface="Montserrat"/>
                <a:ea typeface="Montserrat"/>
                <a:cs typeface="Montserrat"/>
                <a:sym typeface="Montserrat"/>
              </a:defRPr>
            </a:lvl2pPr>
            <a:lvl3pPr marL="1371600" lvl="2" indent="-342900" algn="l">
              <a:lnSpc>
                <a:spcPct val="90000"/>
              </a:lnSpc>
              <a:spcBef>
                <a:spcPts val="500"/>
              </a:spcBef>
              <a:spcAft>
                <a:spcPts val="0"/>
              </a:spcAft>
              <a:buClr>
                <a:srgbClr val="002744"/>
              </a:buClr>
              <a:buSzPts val="1800"/>
              <a:buChar char="•"/>
              <a:defRPr sz="1800">
                <a:solidFill>
                  <a:srgbClr val="002744"/>
                </a:solidFill>
                <a:latin typeface="Montserrat"/>
                <a:ea typeface="Montserrat"/>
                <a:cs typeface="Montserrat"/>
                <a:sym typeface="Montserrat"/>
              </a:defRPr>
            </a:lvl3pPr>
            <a:lvl4pPr marL="1828800" lvl="3"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4pPr>
            <a:lvl5pPr marL="2286000" lvl="4"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2" name="Google Shape;92;p20"/>
          <p:cNvSpPr>
            <a:spLocks noGrp="1"/>
          </p:cNvSpPr>
          <p:nvPr>
            <p:ph type="pic" idx="2"/>
          </p:nvPr>
        </p:nvSpPr>
        <p:spPr>
          <a:xfrm>
            <a:off x="6296025" y="1825625"/>
            <a:ext cx="5057775" cy="4320342"/>
          </a:xfrm>
          <a:prstGeom prst="rect">
            <a:avLst/>
          </a:prstGeom>
          <a:no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Montserrat"/>
                <a:ea typeface="Montserrat"/>
                <a:cs typeface="Montserrat"/>
                <a:sym typeface="Montserrat"/>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93" name="Google Shape;93;p20"/>
          <p:cNvPicPr preferRelativeResize="0"/>
          <p:nvPr/>
        </p:nvPicPr>
        <p:blipFill rotWithShape="1">
          <a:blip r:embed="rId2">
            <a:alphaModFix/>
          </a:blip>
          <a:srcRect l="19034" r="19188"/>
          <a:stretch/>
        </p:blipFill>
        <p:spPr>
          <a:xfrm>
            <a:off x="190938" y="5906124"/>
            <a:ext cx="1204584" cy="906905"/>
          </a:xfrm>
          <a:prstGeom prst="rect">
            <a:avLst/>
          </a:prstGeom>
          <a:noFill/>
          <a:ln>
            <a:noFill/>
          </a:ln>
        </p:spPr>
      </p:pic>
    </p:spTree>
    <p:extLst>
      <p:ext uri="{BB962C8B-B14F-4D97-AF65-F5344CB8AC3E}">
        <p14:creationId xmlns:p14="http://schemas.microsoft.com/office/powerpoint/2010/main" val="70714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6_Two Content">
  <p:cSld name="6_Two Content">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0" y="0"/>
            <a:ext cx="12192000" cy="1325563"/>
          </a:xfrm>
          <a:prstGeom prst="rect">
            <a:avLst/>
          </a:prstGeom>
          <a:solidFill>
            <a:srgbClr val="002744"/>
          </a:solid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2F2F2"/>
              </a:buClr>
              <a:buSzPts val="4400"/>
              <a:buFont typeface="Open Sans"/>
              <a:buNone/>
              <a:defRPr b="0" i="0">
                <a:solidFill>
                  <a:srgbClr val="F2F2F2"/>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38" name="Google Shape;138;p25"/>
          <p:cNvPicPr preferRelativeResize="0"/>
          <p:nvPr/>
        </p:nvPicPr>
        <p:blipFill rotWithShape="1">
          <a:blip r:embed="rId2">
            <a:alphaModFix/>
          </a:blip>
          <a:srcRect l="19034" r="19188"/>
          <a:stretch/>
        </p:blipFill>
        <p:spPr>
          <a:xfrm>
            <a:off x="190938" y="5906124"/>
            <a:ext cx="1204584" cy="90690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5_Two Content">
  <p:cSld name="5_Two Content">
    <p:spTree>
      <p:nvGrpSpPr>
        <p:cNvPr id="1" name="Shape 164"/>
        <p:cNvGrpSpPr/>
        <p:nvPr/>
      </p:nvGrpSpPr>
      <p:grpSpPr>
        <a:xfrm>
          <a:off x="0" y="0"/>
          <a:ext cx="0" cy="0"/>
          <a:chOff x="0" y="0"/>
          <a:chExt cx="0" cy="0"/>
        </a:xfrm>
      </p:grpSpPr>
      <p:sp>
        <p:nvSpPr>
          <p:cNvPr id="165" name="Google Shape;165;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389C6"/>
              </a:buClr>
              <a:buSzPts val="4400"/>
              <a:buFont typeface="Open Sans"/>
              <a:buNone/>
              <a:defRPr b="0" i="0">
                <a:solidFill>
                  <a:srgbClr val="0389C6"/>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6" name="Google Shape;166;p37"/>
          <p:cNvSpPr txBox="1">
            <a:spLocks noGrp="1"/>
          </p:cNvSpPr>
          <p:nvPr>
            <p:ph type="body" idx="1"/>
          </p:nvPr>
        </p:nvSpPr>
        <p:spPr>
          <a:xfrm>
            <a:off x="838200" y="4437090"/>
            <a:ext cx="5117269" cy="172386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002744"/>
              </a:buClr>
              <a:buSzPts val="1800"/>
              <a:buChar char="•"/>
              <a:defRPr sz="1800">
                <a:solidFill>
                  <a:srgbClr val="002744"/>
                </a:solidFill>
                <a:latin typeface="Montserrat"/>
                <a:ea typeface="Montserrat"/>
                <a:cs typeface="Montserrat"/>
                <a:sym typeface="Montserrat"/>
              </a:defRPr>
            </a:lvl1pPr>
            <a:lvl2pPr marL="914400" lvl="1"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2pPr>
            <a:lvl3pPr marL="1371600" lvl="2" indent="-317500" algn="l">
              <a:lnSpc>
                <a:spcPct val="90000"/>
              </a:lnSpc>
              <a:spcBef>
                <a:spcPts val="500"/>
              </a:spcBef>
              <a:spcAft>
                <a:spcPts val="0"/>
              </a:spcAft>
              <a:buClr>
                <a:srgbClr val="002744"/>
              </a:buClr>
              <a:buSzPts val="1400"/>
              <a:buChar char="•"/>
              <a:defRPr sz="1400">
                <a:solidFill>
                  <a:srgbClr val="002744"/>
                </a:solidFill>
                <a:latin typeface="Montserrat"/>
                <a:ea typeface="Montserrat"/>
                <a:cs typeface="Montserrat"/>
                <a:sym typeface="Montserrat"/>
              </a:defRPr>
            </a:lvl3pPr>
            <a:lvl4pPr marL="1828800" lvl="3"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4pPr>
            <a:lvl5pPr marL="2286000" lvl="4"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7" name="Google Shape;167;p37"/>
          <p:cNvSpPr>
            <a:spLocks noGrp="1"/>
          </p:cNvSpPr>
          <p:nvPr>
            <p:ph type="pic" idx="2"/>
          </p:nvPr>
        </p:nvSpPr>
        <p:spPr>
          <a:xfrm>
            <a:off x="838201" y="1989450"/>
            <a:ext cx="5117269" cy="2323476"/>
          </a:xfrm>
          <a:prstGeom prst="rect">
            <a:avLst/>
          </a:prstGeom>
          <a:solidFill>
            <a:srgbClr val="D8D8D8"/>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Montserrat"/>
                <a:ea typeface="Montserrat"/>
                <a:cs typeface="Montserrat"/>
                <a:sym typeface="Montserrat"/>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68" name="Google Shape;168;p37"/>
          <p:cNvSpPr txBox="1">
            <a:spLocks noGrp="1"/>
          </p:cNvSpPr>
          <p:nvPr>
            <p:ph type="body" idx="3"/>
          </p:nvPr>
        </p:nvSpPr>
        <p:spPr>
          <a:xfrm>
            <a:off x="6236531" y="4437090"/>
            <a:ext cx="5117269" cy="172386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002744"/>
              </a:buClr>
              <a:buSzPts val="1800"/>
              <a:buChar char="•"/>
              <a:defRPr sz="1800">
                <a:solidFill>
                  <a:srgbClr val="002744"/>
                </a:solidFill>
                <a:latin typeface="Montserrat"/>
                <a:ea typeface="Montserrat"/>
                <a:cs typeface="Montserrat"/>
                <a:sym typeface="Montserrat"/>
              </a:defRPr>
            </a:lvl1pPr>
            <a:lvl2pPr marL="914400" lvl="1"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2pPr>
            <a:lvl3pPr marL="1371600" lvl="2" indent="-317500" algn="l">
              <a:lnSpc>
                <a:spcPct val="90000"/>
              </a:lnSpc>
              <a:spcBef>
                <a:spcPts val="500"/>
              </a:spcBef>
              <a:spcAft>
                <a:spcPts val="0"/>
              </a:spcAft>
              <a:buClr>
                <a:srgbClr val="002744"/>
              </a:buClr>
              <a:buSzPts val="1400"/>
              <a:buChar char="•"/>
              <a:defRPr sz="1400">
                <a:solidFill>
                  <a:srgbClr val="002744"/>
                </a:solidFill>
                <a:latin typeface="Montserrat"/>
                <a:ea typeface="Montserrat"/>
                <a:cs typeface="Montserrat"/>
                <a:sym typeface="Montserrat"/>
              </a:defRPr>
            </a:lvl3pPr>
            <a:lvl4pPr marL="1828800" lvl="3"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4pPr>
            <a:lvl5pPr marL="2286000" lvl="4"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9" name="Google Shape;169;p37"/>
          <p:cNvSpPr>
            <a:spLocks noGrp="1"/>
          </p:cNvSpPr>
          <p:nvPr>
            <p:ph type="pic" idx="4"/>
          </p:nvPr>
        </p:nvSpPr>
        <p:spPr>
          <a:xfrm>
            <a:off x="6236532" y="1989450"/>
            <a:ext cx="5117269" cy="2323476"/>
          </a:xfrm>
          <a:prstGeom prst="rect">
            <a:avLst/>
          </a:prstGeom>
          <a:solidFill>
            <a:srgbClr val="D8D8D8"/>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Montserrat"/>
                <a:ea typeface="Montserrat"/>
                <a:cs typeface="Montserrat"/>
                <a:sym typeface="Montserrat"/>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170" name="Google Shape;170;p37"/>
          <p:cNvPicPr preferRelativeResize="0"/>
          <p:nvPr/>
        </p:nvPicPr>
        <p:blipFill rotWithShape="1">
          <a:blip r:embed="rId2">
            <a:alphaModFix/>
          </a:blip>
          <a:srcRect l="19034" r="19188"/>
          <a:stretch/>
        </p:blipFill>
        <p:spPr>
          <a:xfrm>
            <a:off x="190938" y="5906124"/>
            <a:ext cx="1204584" cy="90690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1"/>
        <p:cNvGrpSpPr/>
        <p:nvPr/>
      </p:nvGrpSpPr>
      <p:grpSpPr>
        <a:xfrm>
          <a:off x="0" y="0"/>
          <a:ext cx="0" cy="0"/>
          <a:chOff x="0" y="0"/>
          <a:chExt cx="0" cy="0"/>
        </a:xfrm>
      </p:grpSpPr>
      <p:sp>
        <p:nvSpPr>
          <p:cNvPr id="172" name="Google Shape;172;p3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3" name="Google Shape;173;p3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74" name="Google Shape;174;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5" name="Google Shape;175;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6" name="Google Shape;176;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77"/>
        <p:cNvGrpSpPr/>
        <p:nvPr/>
      </p:nvGrpSpPr>
      <p:grpSpPr>
        <a:xfrm>
          <a:off x="0" y="0"/>
          <a:ext cx="0" cy="0"/>
          <a:chOff x="0" y="0"/>
          <a:chExt cx="0" cy="0"/>
        </a:xfrm>
      </p:grpSpPr>
      <p:sp>
        <p:nvSpPr>
          <p:cNvPr id="178" name="Google Shape;178;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9" name="Google Shape;179;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80" name="Google Shape;180;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1" name="Google Shape;181;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82" name="Google Shape;182;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3" name="Google Shape;183;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4" name="Google Shape;184;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5" name="Google Shape;185;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6"/>
        <p:cNvGrpSpPr/>
        <p:nvPr/>
      </p:nvGrpSpPr>
      <p:grpSpPr>
        <a:xfrm>
          <a:off x="0" y="0"/>
          <a:ext cx="0" cy="0"/>
          <a:chOff x="0" y="0"/>
          <a:chExt cx="0" cy="0"/>
        </a:xfrm>
      </p:grpSpPr>
      <p:sp>
        <p:nvSpPr>
          <p:cNvPr id="187" name="Google Shape;187;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8" name="Google Shape;188;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0" name="Google Shape;190;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1"/>
        <p:cNvGrpSpPr/>
        <p:nvPr/>
      </p:nvGrpSpPr>
      <p:grpSpPr>
        <a:xfrm>
          <a:off x="0" y="0"/>
          <a:ext cx="0" cy="0"/>
          <a:chOff x="0" y="0"/>
          <a:chExt cx="0" cy="0"/>
        </a:xfrm>
      </p:grpSpPr>
      <p:sp>
        <p:nvSpPr>
          <p:cNvPr id="192" name="Google Shape;192;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3" name="Google Shape;193;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4" name="Google Shape;194;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95"/>
        <p:cNvGrpSpPr/>
        <p:nvPr/>
      </p:nvGrpSpPr>
      <p:grpSpPr>
        <a:xfrm>
          <a:off x="0" y="0"/>
          <a:ext cx="0" cy="0"/>
          <a:chOff x="0" y="0"/>
          <a:chExt cx="0" cy="0"/>
        </a:xfrm>
      </p:grpSpPr>
      <p:sp>
        <p:nvSpPr>
          <p:cNvPr id="196" name="Google Shape;196;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7" name="Google Shape;197;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98" name="Google Shape;198;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99" name="Google Shape;199;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0" name="Google Shape;200;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1" name="Google Shape;201;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02"/>
        <p:cNvGrpSpPr/>
        <p:nvPr/>
      </p:nvGrpSpPr>
      <p:grpSpPr>
        <a:xfrm>
          <a:off x="0" y="0"/>
          <a:ext cx="0" cy="0"/>
          <a:chOff x="0" y="0"/>
          <a:chExt cx="0" cy="0"/>
        </a:xfrm>
      </p:grpSpPr>
      <p:sp>
        <p:nvSpPr>
          <p:cNvPr id="203" name="Google Shape;203;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4" name="Google Shape;204;p4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05" name="Google Shape;205;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06" name="Google Shape;206;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7" name="Google Shape;207;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8" name="Google Shape;208;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93" r:id="rId1"/>
    <p:sldLayoutId id="2147483671"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5" name="Google Shape;232;p47"/>
          <p:cNvSpPr txBox="1">
            <a:spLocks noGrp="1"/>
          </p:cNvSpPr>
          <p:nvPr>
            <p:ph type="subTitle" idx="1"/>
          </p:nvPr>
        </p:nvSpPr>
        <p:spPr>
          <a:xfrm>
            <a:off x="133739" y="296442"/>
            <a:ext cx="7871926" cy="156686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389C6"/>
              </a:buClr>
              <a:buSzPts val="2400"/>
              <a:buNone/>
            </a:pPr>
            <a:r>
              <a:rPr lang="en-GB" sz="2800" b="1" dirty="0">
                <a:latin typeface="PF Universal" panose="02000503050000020004" pitchFamily="2" charset="0"/>
              </a:rPr>
              <a:t>MHRA MedTech Regulatory Reform Webinar</a:t>
            </a:r>
          </a:p>
          <a:p>
            <a:pPr marL="0" lvl="0" indent="0" algn="l" rtl="0">
              <a:lnSpc>
                <a:spcPct val="90000"/>
              </a:lnSpc>
              <a:spcBef>
                <a:spcPts val="0"/>
              </a:spcBef>
              <a:spcAft>
                <a:spcPts val="0"/>
              </a:spcAft>
              <a:buClr>
                <a:srgbClr val="0389C6"/>
              </a:buClr>
              <a:buSzPts val="2400"/>
              <a:buNone/>
            </a:pPr>
            <a:endParaRPr lang="en-GB" sz="2800" b="1" dirty="0">
              <a:latin typeface="PF Universal" panose="02000503050000020004" pitchFamily="2" charset="0"/>
            </a:endParaRPr>
          </a:p>
          <a:p>
            <a:pPr marL="0" lvl="0" indent="0" algn="l" rtl="0">
              <a:lnSpc>
                <a:spcPct val="90000"/>
              </a:lnSpc>
              <a:spcBef>
                <a:spcPts val="0"/>
              </a:spcBef>
              <a:spcAft>
                <a:spcPts val="0"/>
              </a:spcAft>
              <a:buClr>
                <a:srgbClr val="0389C6"/>
              </a:buClr>
              <a:buSzPts val="2400"/>
              <a:buNone/>
            </a:pPr>
            <a:r>
              <a:rPr lang="en-GB" sz="2800" b="1" dirty="0">
                <a:latin typeface="PF Universal" panose="02000503050000020004" pitchFamily="2" charset="0"/>
              </a:rPr>
              <a:t>Take-Home Messages</a:t>
            </a:r>
            <a:endParaRPr sz="2800" b="1" dirty="0">
              <a:latin typeface="PF Universal" panose="02000503050000020004" pitchFamily="2" charset="0"/>
            </a:endParaRPr>
          </a:p>
        </p:txBody>
      </p:sp>
      <p:pic>
        <p:nvPicPr>
          <p:cNvPr id="3" name="Picture 2" descr="A close-up of a card&#10;&#10;Description automatically generated">
            <a:extLst>
              <a:ext uri="{FF2B5EF4-FFF2-40B4-BE49-F238E27FC236}">
                <a16:creationId xmlns:a16="http://schemas.microsoft.com/office/drawing/2014/main" id="{A212732A-AE40-CB1A-2669-C9ABBFEDC96A}"/>
              </a:ext>
            </a:extLst>
          </p:cNvPr>
          <p:cNvPicPr>
            <a:picLocks noChangeAspect="1"/>
          </p:cNvPicPr>
          <p:nvPr/>
        </p:nvPicPr>
        <p:blipFill>
          <a:blip r:embed="rId3"/>
          <a:stretch>
            <a:fillRect/>
          </a:stretch>
        </p:blipFill>
        <p:spPr>
          <a:xfrm>
            <a:off x="1234362" y="2078587"/>
            <a:ext cx="4610100" cy="3409950"/>
          </a:xfrm>
          <a:prstGeom prst="rect">
            <a:avLst/>
          </a:prstGeom>
        </p:spPr>
      </p:pic>
    </p:spTree>
    <p:extLst>
      <p:ext uri="{BB962C8B-B14F-4D97-AF65-F5344CB8AC3E}">
        <p14:creationId xmlns:p14="http://schemas.microsoft.com/office/powerpoint/2010/main" val="3320445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69"/>
          <p:cNvSpPr txBox="1">
            <a:spLocks noGrp="1"/>
          </p:cNvSpPr>
          <p:nvPr>
            <p:ph type="title"/>
          </p:nvPr>
        </p:nvSpPr>
        <p:spPr>
          <a:xfrm>
            <a:off x="0" y="0"/>
            <a:ext cx="12192000" cy="1325563"/>
          </a:xfrm>
          <a:prstGeom prst="rect">
            <a:avLst/>
          </a:prstGeom>
          <a:solidFill>
            <a:srgbClr val="002744"/>
          </a:solidFill>
          <a:ln>
            <a:noFill/>
          </a:ln>
        </p:spPr>
        <p:txBody>
          <a:bodyPr spcFirstLastPara="1" wrap="square" lIns="91425" tIns="45700" rIns="91425" bIns="45700" anchor="ctr" anchorCtr="0">
            <a:noAutofit/>
          </a:bodyPr>
          <a:lstStyle/>
          <a:p>
            <a:pPr marL="396000" lvl="0"/>
            <a:r>
              <a:rPr lang="pl-PL" sz="4000" b="1" dirty="0">
                <a:latin typeface="PF Universal" panose="02000503050000020004" pitchFamily="2" charset="0"/>
              </a:rPr>
              <a:t>MHRA</a:t>
            </a:r>
            <a:r>
              <a:rPr lang="en-GB" sz="4000" b="1" dirty="0">
                <a:latin typeface="PF Universal" panose="02000503050000020004" pitchFamily="2" charset="0"/>
              </a:rPr>
              <a:t>’s</a:t>
            </a:r>
            <a:r>
              <a:rPr lang="pl-PL" sz="4000" b="1" dirty="0">
                <a:latin typeface="PF Universal" panose="02000503050000020004" pitchFamily="2" charset="0"/>
              </a:rPr>
              <a:t> MedTech Regulatory Reform Webinar</a:t>
            </a:r>
            <a:r>
              <a:rPr lang="en-GB" sz="4000" b="1" dirty="0">
                <a:latin typeface="PF Universal" panose="02000503050000020004" pitchFamily="2" charset="0"/>
              </a:rPr>
              <a:t> – March 5</a:t>
            </a:r>
            <a:endParaRPr lang="pl-PL" sz="4000" b="1" dirty="0">
              <a:latin typeface="PF Universal" panose="02000503050000020004" pitchFamily="2" charset="0"/>
            </a:endParaRPr>
          </a:p>
        </p:txBody>
      </p:sp>
      <p:sp>
        <p:nvSpPr>
          <p:cNvPr id="5" name="TextBox 4">
            <a:extLst>
              <a:ext uri="{FF2B5EF4-FFF2-40B4-BE49-F238E27FC236}">
                <a16:creationId xmlns:a16="http://schemas.microsoft.com/office/drawing/2014/main" id="{B3A7B291-18BF-81FE-6925-D468C7A5D1AC}"/>
              </a:ext>
            </a:extLst>
          </p:cNvPr>
          <p:cNvSpPr txBox="1"/>
          <p:nvPr/>
        </p:nvSpPr>
        <p:spPr>
          <a:xfrm>
            <a:off x="491801" y="2071965"/>
            <a:ext cx="11208397" cy="707886"/>
          </a:xfrm>
          <a:prstGeom prst="rect">
            <a:avLst/>
          </a:prstGeom>
          <a:noFill/>
        </p:spPr>
        <p:txBody>
          <a:bodyPr wrap="square">
            <a:spAutoFit/>
          </a:bodyPr>
          <a:lstStyle/>
          <a:p>
            <a:r>
              <a:rPr lang="en-GB" sz="2000" dirty="0">
                <a:solidFill>
                  <a:srgbClr val="002060"/>
                </a:solidFill>
                <a:latin typeface="PF Universal" panose="02000503050000020004" pitchFamily="2" charset="0"/>
              </a:rPr>
              <a:t>📌  </a:t>
            </a:r>
            <a:r>
              <a:rPr lang="en-GB" sz="2000" b="0" i="0" dirty="0">
                <a:solidFill>
                  <a:srgbClr val="002060"/>
                </a:solidFill>
                <a:effectLst/>
                <a:latin typeface="PF Universal" panose="02000503050000020004" pitchFamily="2" charset="0"/>
              </a:rPr>
              <a:t>There will be three statutory instruments on </a:t>
            </a:r>
            <a:r>
              <a:rPr lang="en-GB" sz="2000" b="1" i="0" dirty="0">
                <a:solidFill>
                  <a:srgbClr val="002060"/>
                </a:solidFill>
                <a:effectLst/>
                <a:latin typeface="PF Universal" panose="02000503050000020004" pitchFamily="2" charset="0"/>
              </a:rPr>
              <a:t>#postmarketsurveillance</a:t>
            </a:r>
            <a:r>
              <a:rPr lang="en-GB" sz="2000" b="0" i="0" dirty="0">
                <a:solidFill>
                  <a:srgbClr val="002060"/>
                </a:solidFill>
                <a:effectLst/>
                <a:latin typeface="PF Universal" panose="02000503050000020004" pitchFamily="2" charset="0"/>
              </a:rPr>
              <a:t>, future Core Regulations, future Enhanced Regulations</a:t>
            </a:r>
            <a:endParaRPr lang="en-GB" sz="2000" dirty="0">
              <a:solidFill>
                <a:srgbClr val="002060"/>
              </a:solidFill>
              <a:latin typeface="PF Universal" panose="02000503050000020004" pitchFamily="2" charset="0"/>
            </a:endParaRPr>
          </a:p>
        </p:txBody>
      </p:sp>
      <p:sp>
        <p:nvSpPr>
          <p:cNvPr id="9" name="TextBox 8">
            <a:extLst>
              <a:ext uri="{FF2B5EF4-FFF2-40B4-BE49-F238E27FC236}">
                <a16:creationId xmlns:a16="http://schemas.microsoft.com/office/drawing/2014/main" id="{B0100149-FA6A-5DA4-686F-8ABAE569D352}"/>
              </a:ext>
            </a:extLst>
          </p:cNvPr>
          <p:cNvSpPr txBox="1"/>
          <p:nvPr/>
        </p:nvSpPr>
        <p:spPr>
          <a:xfrm>
            <a:off x="491801" y="3278519"/>
            <a:ext cx="11208398" cy="1015663"/>
          </a:xfrm>
          <a:prstGeom prst="rect">
            <a:avLst/>
          </a:prstGeom>
          <a:noFill/>
        </p:spPr>
        <p:txBody>
          <a:bodyPr wrap="square">
            <a:spAutoFit/>
          </a:bodyPr>
          <a:lstStyle/>
          <a:p>
            <a:r>
              <a:rPr lang="en-GB" sz="2000" dirty="0">
                <a:solidFill>
                  <a:srgbClr val="002060"/>
                </a:solidFill>
                <a:latin typeface="PF Universal" panose="02000503050000020004" pitchFamily="2" charset="0"/>
              </a:rPr>
              <a:t>📌 MHRA will be </a:t>
            </a:r>
            <a:r>
              <a:rPr lang="en-GB" sz="2000" b="1" dirty="0">
                <a:solidFill>
                  <a:srgbClr val="002060"/>
                </a:solidFill>
                <a:latin typeface="PF Universal" panose="02000503050000020004" pitchFamily="2" charset="0"/>
              </a:rPr>
              <a:t>aligning with key global regulatory bodies </a:t>
            </a:r>
            <a:r>
              <a:rPr lang="en-GB" sz="2000" dirty="0">
                <a:solidFill>
                  <a:srgbClr val="002060"/>
                </a:solidFill>
                <a:latin typeface="PF Universal" panose="02000503050000020004" pitchFamily="2" charset="0"/>
              </a:rPr>
              <a:t>and will pursue/enable international mutual recognitions for medical devices in alignment with their approach for medicines. Within this context, </a:t>
            </a:r>
            <a:r>
              <a:rPr lang="en-GB" sz="2000" dirty="0" err="1">
                <a:solidFill>
                  <a:srgbClr val="002060"/>
                </a:solidFill>
                <a:latin typeface="PF Universal" panose="02000503050000020004" pitchFamily="2" charset="0"/>
              </a:rPr>
              <a:t>SaMD</a:t>
            </a:r>
            <a:r>
              <a:rPr lang="en-GB" sz="2000" dirty="0">
                <a:solidFill>
                  <a:srgbClr val="002060"/>
                </a:solidFill>
                <a:latin typeface="PF Universal" panose="02000503050000020004" pitchFamily="2" charset="0"/>
              </a:rPr>
              <a:t> and companion diagnostics are now in scope and will be prioritized</a:t>
            </a:r>
          </a:p>
        </p:txBody>
      </p:sp>
      <p:sp>
        <p:nvSpPr>
          <p:cNvPr id="11" name="TextBox 10">
            <a:extLst>
              <a:ext uri="{FF2B5EF4-FFF2-40B4-BE49-F238E27FC236}">
                <a16:creationId xmlns:a16="http://schemas.microsoft.com/office/drawing/2014/main" id="{BB5E13FE-E9B0-937D-3F88-2290720E553B}"/>
              </a:ext>
            </a:extLst>
          </p:cNvPr>
          <p:cNvSpPr txBox="1"/>
          <p:nvPr/>
        </p:nvSpPr>
        <p:spPr>
          <a:xfrm>
            <a:off x="491801" y="4779776"/>
            <a:ext cx="11208397" cy="707886"/>
          </a:xfrm>
          <a:prstGeom prst="rect">
            <a:avLst/>
          </a:prstGeom>
          <a:noFill/>
        </p:spPr>
        <p:txBody>
          <a:bodyPr wrap="square">
            <a:spAutoFit/>
          </a:bodyPr>
          <a:lstStyle/>
          <a:p>
            <a:r>
              <a:rPr lang="en-GB" sz="1400" dirty="0">
                <a:solidFill>
                  <a:srgbClr val="002060"/>
                </a:solidFill>
                <a:latin typeface="PF Universal" panose="02000503050000020004" pitchFamily="2" charset="0"/>
              </a:rPr>
              <a:t>📌  </a:t>
            </a:r>
            <a:r>
              <a:rPr lang="en-GB" sz="1400" b="0" i="0" dirty="0">
                <a:solidFill>
                  <a:srgbClr val="002060"/>
                </a:solidFill>
                <a:effectLst/>
                <a:latin typeface="PF Universal" panose="02000503050000020004" pitchFamily="2" charset="0"/>
              </a:rPr>
              <a:t> </a:t>
            </a:r>
            <a:r>
              <a:rPr lang="en-GB" sz="2000" dirty="0">
                <a:solidFill>
                  <a:srgbClr val="002060"/>
                </a:solidFill>
                <a:latin typeface="PF Universal" panose="02000503050000020004" pitchFamily="2" charset="0"/>
              </a:rPr>
              <a:t>The concept of intended purpose is redefined to be paired with the requirements of the new Legislation for claims</a:t>
            </a:r>
          </a:p>
        </p:txBody>
      </p:sp>
    </p:spTree>
    <p:extLst>
      <p:ext uri="{BB962C8B-B14F-4D97-AF65-F5344CB8AC3E}">
        <p14:creationId xmlns:p14="http://schemas.microsoft.com/office/powerpoint/2010/main" val="1830504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1">
          <a:extLst>
            <a:ext uri="{FF2B5EF4-FFF2-40B4-BE49-F238E27FC236}">
              <a16:creationId xmlns:a16="http://schemas.microsoft.com/office/drawing/2014/main" id="{FECA7C0F-5892-C809-9700-5CC5D06922D5}"/>
            </a:ext>
          </a:extLst>
        </p:cNvPr>
        <p:cNvGrpSpPr/>
        <p:nvPr/>
      </p:nvGrpSpPr>
      <p:grpSpPr>
        <a:xfrm>
          <a:off x="0" y="0"/>
          <a:ext cx="0" cy="0"/>
          <a:chOff x="0" y="0"/>
          <a:chExt cx="0" cy="0"/>
        </a:xfrm>
      </p:grpSpPr>
      <p:sp>
        <p:nvSpPr>
          <p:cNvPr id="392" name="Google Shape;392;p69">
            <a:extLst>
              <a:ext uri="{FF2B5EF4-FFF2-40B4-BE49-F238E27FC236}">
                <a16:creationId xmlns:a16="http://schemas.microsoft.com/office/drawing/2014/main" id="{6B1C129B-54B6-EE71-08A2-1F69483B6A96}"/>
              </a:ext>
            </a:extLst>
          </p:cNvPr>
          <p:cNvSpPr txBox="1">
            <a:spLocks noGrp="1"/>
          </p:cNvSpPr>
          <p:nvPr>
            <p:ph type="title"/>
          </p:nvPr>
        </p:nvSpPr>
        <p:spPr>
          <a:xfrm>
            <a:off x="0" y="0"/>
            <a:ext cx="12192000" cy="1325563"/>
          </a:xfrm>
          <a:prstGeom prst="rect">
            <a:avLst/>
          </a:prstGeom>
          <a:solidFill>
            <a:srgbClr val="002744"/>
          </a:solidFill>
          <a:ln>
            <a:noFill/>
          </a:ln>
        </p:spPr>
        <p:txBody>
          <a:bodyPr spcFirstLastPara="1" wrap="square" lIns="91425" tIns="45700" rIns="91425" bIns="45700" anchor="ctr" anchorCtr="0">
            <a:noAutofit/>
          </a:bodyPr>
          <a:lstStyle/>
          <a:p>
            <a:pPr marL="396000" lvl="0"/>
            <a:r>
              <a:rPr lang="pl-PL" sz="4000" b="1" dirty="0">
                <a:latin typeface="PF Universal" panose="02000503050000020004" pitchFamily="2" charset="0"/>
              </a:rPr>
              <a:t>MHRA</a:t>
            </a:r>
            <a:r>
              <a:rPr lang="en-GB" sz="4000" b="1" dirty="0">
                <a:latin typeface="PF Universal" panose="02000503050000020004" pitchFamily="2" charset="0"/>
              </a:rPr>
              <a:t>’s</a:t>
            </a:r>
            <a:r>
              <a:rPr lang="pl-PL" sz="4000" b="1" dirty="0">
                <a:latin typeface="PF Universal" panose="02000503050000020004" pitchFamily="2" charset="0"/>
              </a:rPr>
              <a:t> MedTech Regulatory Reform Webinar</a:t>
            </a:r>
            <a:r>
              <a:rPr lang="en-GB" sz="4000" b="1" dirty="0">
                <a:latin typeface="PF Universal" panose="02000503050000020004" pitchFamily="2" charset="0"/>
              </a:rPr>
              <a:t> – March 5</a:t>
            </a:r>
            <a:endParaRPr lang="pl-PL" sz="4000" b="1" dirty="0">
              <a:latin typeface="PF Universal" panose="02000503050000020004" pitchFamily="2" charset="0"/>
            </a:endParaRPr>
          </a:p>
        </p:txBody>
      </p:sp>
      <p:sp>
        <p:nvSpPr>
          <p:cNvPr id="9" name="TextBox 8">
            <a:extLst>
              <a:ext uri="{FF2B5EF4-FFF2-40B4-BE49-F238E27FC236}">
                <a16:creationId xmlns:a16="http://schemas.microsoft.com/office/drawing/2014/main" id="{FAD23702-67EC-8D90-960B-089263FBF667}"/>
              </a:ext>
            </a:extLst>
          </p:cNvPr>
          <p:cNvSpPr txBox="1"/>
          <p:nvPr/>
        </p:nvSpPr>
        <p:spPr>
          <a:xfrm>
            <a:off x="268254" y="1776292"/>
            <a:ext cx="11534969" cy="3785652"/>
          </a:xfrm>
          <a:prstGeom prst="rect">
            <a:avLst/>
          </a:prstGeom>
          <a:noFill/>
        </p:spPr>
        <p:txBody>
          <a:bodyPr wrap="square">
            <a:spAutoFit/>
          </a:bodyPr>
          <a:lstStyle/>
          <a:p>
            <a:r>
              <a:rPr lang="en-GB" sz="2000" dirty="0">
                <a:solidFill>
                  <a:srgbClr val="002060"/>
                </a:solidFill>
                <a:latin typeface="PF Universal" panose="02000503050000020004" pitchFamily="2" charset="0"/>
              </a:rPr>
              <a:t>📌  </a:t>
            </a:r>
            <a:r>
              <a:rPr lang="en-GB" sz="2000" b="1" dirty="0">
                <a:solidFill>
                  <a:srgbClr val="002060"/>
                </a:solidFill>
                <a:latin typeface="PF Universal" panose="02000503050000020004" pitchFamily="2" charset="0"/>
              </a:rPr>
              <a:t>Alignment with MDR and IVDR</a:t>
            </a:r>
          </a:p>
          <a:p>
            <a:endParaRPr lang="en-GB" sz="2000"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 MHRA will do their best to align with MDR/IVDR requirements (apart from references to national bodies and legislations)</a:t>
            </a:r>
          </a:p>
          <a:p>
            <a:endParaRPr lang="en-GB" sz="2000"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 This includes an </a:t>
            </a:r>
            <a:r>
              <a:rPr lang="en-GB" sz="2000" b="1" dirty="0">
                <a:solidFill>
                  <a:srgbClr val="002060"/>
                </a:solidFill>
                <a:latin typeface="PF Universal" panose="02000503050000020004" pitchFamily="2" charset="0"/>
              </a:rPr>
              <a:t>update to the definition of medical devices </a:t>
            </a:r>
            <a:r>
              <a:rPr lang="en-GB" sz="2000" dirty="0">
                <a:solidFill>
                  <a:srgbClr val="002060"/>
                </a:solidFill>
                <a:latin typeface="PF Universal" panose="02000503050000020004" pitchFamily="2" charset="0"/>
              </a:rPr>
              <a:t>to ensure consistency</a:t>
            </a:r>
          </a:p>
          <a:p>
            <a:endParaRPr lang="en-GB" sz="2000"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 The Essential Requirements will be aligned with the GSPRs </a:t>
            </a:r>
          </a:p>
          <a:p>
            <a:endParaRPr lang="en-GB" sz="2000"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👉MDR’s Annex XVI devices (devices with aesthetic or non-medical purposes) will be covered by the Enhanced Statutory Instruments and not the Core Regulations </a:t>
            </a:r>
          </a:p>
          <a:p>
            <a:pPr marL="342900" indent="-342900">
              <a:buFont typeface="Wingdings" panose="05000000000000000000" pitchFamily="2" charset="2"/>
              <a:buChar char="ü"/>
            </a:pPr>
            <a:r>
              <a:rPr lang="en-GB" sz="2000" dirty="0">
                <a:solidFill>
                  <a:srgbClr val="002060"/>
                </a:solidFill>
                <a:latin typeface="PF Universal" panose="02000503050000020004" pitchFamily="2" charset="0"/>
              </a:rPr>
              <a:t>There may be some differences in scope for devices such as dermal fillers and coloured contact lenses.</a:t>
            </a:r>
          </a:p>
        </p:txBody>
      </p:sp>
    </p:spTree>
    <p:extLst>
      <p:ext uri="{BB962C8B-B14F-4D97-AF65-F5344CB8AC3E}">
        <p14:creationId xmlns:p14="http://schemas.microsoft.com/office/powerpoint/2010/main" val="232442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1">
          <a:extLst>
            <a:ext uri="{FF2B5EF4-FFF2-40B4-BE49-F238E27FC236}">
              <a16:creationId xmlns:a16="http://schemas.microsoft.com/office/drawing/2014/main" id="{88B85341-3CE3-0AB4-5A8B-1BF9F4458776}"/>
            </a:ext>
          </a:extLst>
        </p:cNvPr>
        <p:cNvGrpSpPr/>
        <p:nvPr/>
      </p:nvGrpSpPr>
      <p:grpSpPr>
        <a:xfrm>
          <a:off x="0" y="0"/>
          <a:ext cx="0" cy="0"/>
          <a:chOff x="0" y="0"/>
          <a:chExt cx="0" cy="0"/>
        </a:xfrm>
      </p:grpSpPr>
      <p:sp>
        <p:nvSpPr>
          <p:cNvPr id="392" name="Google Shape;392;p69">
            <a:extLst>
              <a:ext uri="{FF2B5EF4-FFF2-40B4-BE49-F238E27FC236}">
                <a16:creationId xmlns:a16="http://schemas.microsoft.com/office/drawing/2014/main" id="{F9FE426A-AA4A-21E8-66AE-83841513A6E2}"/>
              </a:ext>
            </a:extLst>
          </p:cNvPr>
          <p:cNvSpPr txBox="1">
            <a:spLocks noGrp="1"/>
          </p:cNvSpPr>
          <p:nvPr>
            <p:ph type="title"/>
          </p:nvPr>
        </p:nvSpPr>
        <p:spPr>
          <a:xfrm>
            <a:off x="0" y="0"/>
            <a:ext cx="12192000" cy="1325563"/>
          </a:xfrm>
          <a:prstGeom prst="rect">
            <a:avLst/>
          </a:prstGeom>
          <a:solidFill>
            <a:srgbClr val="002744"/>
          </a:solidFill>
          <a:ln>
            <a:noFill/>
          </a:ln>
        </p:spPr>
        <p:txBody>
          <a:bodyPr spcFirstLastPara="1" wrap="square" lIns="91425" tIns="45700" rIns="91425" bIns="45700" anchor="ctr" anchorCtr="0">
            <a:noAutofit/>
          </a:bodyPr>
          <a:lstStyle/>
          <a:p>
            <a:pPr marL="396000" lvl="0"/>
            <a:r>
              <a:rPr lang="pl-PL" sz="4000" b="1" dirty="0">
                <a:latin typeface="PF Universal" panose="02000503050000020004" pitchFamily="2" charset="0"/>
              </a:rPr>
              <a:t>MHRA</a:t>
            </a:r>
            <a:r>
              <a:rPr lang="en-GB" sz="4000" b="1" dirty="0">
                <a:latin typeface="PF Universal" panose="02000503050000020004" pitchFamily="2" charset="0"/>
              </a:rPr>
              <a:t>’s</a:t>
            </a:r>
            <a:r>
              <a:rPr lang="pl-PL" sz="4000" b="1" dirty="0">
                <a:latin typeface="PF Universal" panose="02000503050000020004" pitchFamily="2" charset="0"/>
              </a:rPr>
              <a:t> MedTech Regulatory Reform Webinar</a:t>
            </a:r>
            <a:r>
              <a:rPr lang="en-GB" sz="4000" b="1" dirty="0">
                <a:latin typeface="PF Universal" panose="02000503050000020004" pitchFamily="2" charset="0"/>
              </a:rPr>
              <a:t> – March 5</a:t>
            </a:r>
            <a:endParaRPr lang="pl-PL" sz="4000" b="1" dirty="0">
              <a:latin typeface="PF Universal" panose="02000503050000020004" pitchFamily="2" charset="0"/>
            </a:endParaRPr>
          </a:p>
        </p:txBody>
      </p:sp>
      <p:sp>
        <p:nvSpPr>
          <p:cNvPr id="9" name="TextBox 8">
            <a:extLst>
              <a:ext uri="{FF2B5EF4-FFF2-40B4-BE49-F238E27FC236}">
                <a16:creationId xmlns:a16="http://schemas.microsoft.com/office/drawing/2014/main" id="{2C85A23F-ACED-C57B-FAE9-D8D578942C1E}"/>
              </a:ext>
            </a:extLst>
          </p:cNvPr>
          <p:cNvSpPr txBox="1"/>
          <p:nvPr/>
        </p:nvSpPr>
        <p:spPr>
          <a:xfrm>
            <a:off x="296247" y="1664324"/>
            <a:ext cx="11730912" cy="4708981"/>
          </a:xfrm>
          <a:prstGeom prst="rect">
            <a:avLst/>
          </a:prstGeom>
          <a:noFill/>
        </p:spPr>
        <p:txBody>
          <a:bodyPr wrap="square">
            <a:spAutoFit/>
          </a:bodyPr>
          <a:lstStyle/>
          <a:p>
            <a:r>
              <a:rPr lang="en-GB" sz="2000" dirty="0">
                <a:solidFill>
                  <a:srgbClr val="002060"/>
                </a:solidFill>
                <a:latin typeface="PF Universal" panose="02000503050000020004" pitchFamily="2" charset="0"/>
              </a:rPr>
              <a:t>📌  </a:t>
            </a:r>
            <a:r>
              <a:rPr lang="en-GB" sz="2000" b="1" dirty="0">
                <a:solidFill>
                  <a:srgbClr val="002060"/>
                </a:solidFill>
                <a:latin typeface="PF Universal" panose="02000503050000020004" pitchFamily="2" charset="0"/>
              </a:rPr>
              <a:t>Alignment with MDR and IVDR on Classification </a:t>
            </a:r>
          </a:p>
          <a:p>
            <a:endParaRPr lang="en-GB" sz="2000" b="1"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 MHRA will deploy a </a:t>
            </a:r>
            <a:r>
              <a:rPr lang="en-GB" sz="2000" b="1" dirty="0">
                <a:solidFill>
                  <a:srgbClr val="002060"/>
                </a:solidFill>
                <a:latin typeface="PF Universal" panose="02000503050000020004" pitchFamily="2" charset="0"/>
              </a:rPr>
              <a:t>risk-based approach </a:t>
            </a:r>
            <a:r>
              <a:rPr lang="en-GB" sz="2000" dirty="0">
                <a:solidFill>
                  <a:srgbClr val="002060"/>
                </a:solidFill>
                <a:latin typeface="PF Universal" panose="02000503050000020004" pitchFamily="2" charset="0"/>
              </a:rPr>
              <a:t>with 23 rules for general medical devices and 7 key rules for the classification of IVDs</a:t>
            </a:r>
          </a:p>
          <a:p>
            <a:endParaRPr lang="en-GB" sz="2000"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👉Software classification will </a:t>
            </a:r>
            <a:r>
              <a:rPr lang="en-GB" sz="2000" b="1" dirty="0">
                <a:solidFill>
                  <a:srgbClr val="002060"/>
                </a:solidFill>
                <a:latin typeface="PF Universal" panose="02000503050000020004" pitchFamily="2" charset="0"/>
              </a:rPr>
              <a:t>align with IMDRF guidance </a:t>
            </a:r>
            <a:r>
              <a:rPr lang="en-GB" sz="2000" dirty="0">
                <a:solidFill>
                  <a:srgbClr val="002060"/>
                </a:solidFill>
                <a:latin typeface="PF Universal" panose="02000503050000020004" pitchFamily="2" charset="0"/>
              </a:rPr>
              <a:t>and there will be a standalone software classification rule</a:t>
            </a:r>
          </a:p>
          <a:p>
            <a:endParaRPr lang="en-GB" sz="2000"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👉There will be some additional rules for substances, nanomaterials, active therapeutic devices, software and IVF/assisted reproduction</a:t>
            </a:r>
          </a:p>
          <a:p>
            <a:endParaRPr lang="en-GB" sz="2000" dirty="0">
              <a:solidFill>
                <a:srgbClr val="002060"/>
              </a:solidFill>
              <a:latin typeface="PF Universal" panose="02000503050000020004" pitchFamily="2" charset="0"/>
            </a:endParaRPr>
          </a:p>
          <a:p>
            <a:r>
              <a:rPr lang="en-GB" sz="2000" dirty="0">
                <a:solidFill>
                  <a:srgbClr val="002060"/>
                </a:solidFill>
                <a:latin typeface="PF Universal" panose="02000503050000020004" pitchFamily="2" charset="0"/>
              </a:rPr>
              <a:t> 👉 IVDs : neurodegenerative diseases and cardiovascular disease will be class C and IVDs for monitoring of life-threatening infectious diseases, such as Ebola will be class D. Companion diagnostics, direct to consumer tests, software and AI, genetic testing, in-house manufactured tests and wearables are all be classified</a:t>
            </a:r>
          </a:p>
          <a:p>
            <a:pPr marL="342900" indent="-342900">
              <a:buFont typeface="Wingdings" panose="05000000000000000000" pitchFamily="2" charset="2"/>
              <a:buChar char="ü"/>
            </a:pPr>
            <a:endParaRPr lang="en-GB" sz="2000" dirty="0">
              <a:solidFill>
                <a:srgbClr val="002060"/>
              </a:solidFill>
              <a:latin typeface="PF Universal" panose="02000503050000020004" pitchFamily="2" charset="0"/>
            </a:endParaRPr>
          </a:p>
        </p:txBody>
      </p:sp>
    </p:spTree>
    <p:extLst>
      <p:ext uri="{BB962C8B-B14F-4D97-AF65-F5344CB8AC3E}">
        <p14:creationId xmlns:p14="http://schemas.microsoft.com/office/powerpoint/2010/main" val="2070896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1">
          <a:extLst>
            <a:ext uri="{FF2B5EF4-FFF2-40B4-BE49-F238E27FC236}">
              <a16:creationId xmlns:a16="http://schemas.microsoft.com/office/drawing/2014/main" id="{9EE16AB5-14B4-B78C-8826-0C9F0CF4E8B1}"/>
            </a:ext>
          </a:extLst>
        </p:cNvPr>
        <p:cNvGrpSpPr/>
        <p:nvPr/>
      </p:nvGrpSpPr>
      <p:grpSpPr>
        <a:xfrm>
          <a:off x="0" y="0"/>
          <a:ext cx="0" cy="0"/>
          <a:chOff x="0" y="0"/>
          <a:chExt cx="0" cy="0"/>
        </a:xfrm>
      </p:grpSpPr>
      <p:sp>
        <p:nvSpPr>
          <p:cNvPr id="392" name="Google Shape;392;p69">
            <a:extLst>
              <a:ext uri="{FF2B5EF4-FFF2-40B4-BE49-F238E27FC236}">
                <a16:creationId xmlns:a16="http://schemas.microsoft.com/office/drawing/2014/main" id="{CAE4B23A-4064-43DA-E13E-CF2B142CEFBC}"/>
              </a:ext>
            </a:extLst>
          </p:cNvPr>
          <p:cNvSpPr txBox="1">
            <a:spLocks noGrp="1"/>
          </p:cNvSpPr>
          <p:nvPr>
            <p:ph type="title"/>
          </p:nvPr>
        </p:nvSpPr>
        <p:spPr>
          <a:xfrm>
            <a:off x="0" y="0"/>
            <a:ext cx="12192000" cy="1325563"/>
          </a:xfrm>
          <a:prstGeom prst="rect">
            <a:avLst/>
          </a:prstGeom>
          <a:solidFill>
            <a:srgbClr val="002744"/>
          </a:solidFill>
          <a:ln>
            <a:noFill/>
          </a:ln>
        </p:spPr>
        <p:txBody>
          <a:bodyPr spcFirstLastPara="1" wrap="square" lIns="91425" tIns="45700" rIns="91425" bIns="45700" anchor="ctr" anchorCtr="0">
            <a:noAutofit/>
          </a:bodyPr>
          <a:lstStyle/>
          <a:p>
            <a:pPr marL="396000" lvl="0"/>
            <a:r>
              <a:rPr lang="pl-PL" sz="4000" b="1" dirty="0">
                <a:latin typeface="PF Universal" panose="02000503050000020004" pitchFamily="2" charset="0"/>
              </a:rPr>
              <a:t>MHRA</a:t>
            </a:r>
            <a:r>
              <a:rPr lang="en-GB" sz="4000" b="1" dirty="0">
                <a:latin typeface="PF Universal" panose="02000503050000020004" pitchFamily="2" charset="0"/>
              </a:rPr>
              <a:t>’s</a:t>
            </a:r>
            <a:r>
              <a:rPr lang="pl-PL" sz="4000" b="1" dirty="0">
                <a:latin typeface="PF Universal" panose="02000503050000020004" pitchFamily="2" charset="0"/>
              </a:rPr>
              <a:t> MedTech Regulatory Reform Webinar</a:t>
            </a:r>
            <a:r>
              <a:rPr lang="en-GB" sz="4000" b="1" dirty="0">
                <a:latin typeface="PF Universal" panose="02000503050000020004" pitchFamily="2" charset="0"/>
              </a:rPr>
              <a:t> – March 5</a:t>
            </a:r>
            <a:endParaRPr lang="pl-PL" sz="4000" b="1" dirty="0">
              <a:latin typeface="PF Universal" panose="02000503050000020004" pitchFamily="2" charset="0"/>
            </a:endParaRPr>
          </a:p>
        </p:txBody>
      </p:sp>
      <p:sp>
        <p:nvSpPr>
          <p:cNvPr id="5" name="TextBox 4">
            <a:extLst>
              <a:ext uri="{FF2B5EF4-FFF2-40B4-BE49-F238E27FC236}">
                <a16:creationId xmlns:a16="http://schemas.microsoft.com/office/drawing/2014/main" id="{4199D940-EEF8-E48C-803B-57870E02A57F}"/>
              </a:ext>
            </a:extLst>
          </p:cNvPr>
          <p:cNvSpPr txBox="1"/>
          <p:nvPr/>
        </p:nvSpPr>
        <p:spPr>
          <a:xfrm>
            <a:off x="249593" y="2239963"/>
            <a:ext cx="11357689" cy="2246769"/>
          </a:xfrm>
          <a:prstGeom prst="rect">
            <a:avLst/>
          </a:prstGeom>
          <a:noFill/>
        </p:spPr>
        <p:txBody>
          <a:bodyPr wrap="square">
            <a:spAutoFit/>
          </a:bodyPr>
          <a:lstStyle/>
          <a:p>
            <a:r>
              <a:rPr lang="en-GB" sz="2000" dirty="0">
                <a:solidFill>
                  <a:srgbClr val="002060"/>
                </a:solidFill>
                <a:latin typeface="PF Universal" panose="02000503050000020004" pitchFamily="2" charset="0"/>
              </a:rPr>
              <a:t>📌 </a:t>
            </a:r>
            <a:r>
              <a:rPr lang="en-GB" sz="2000" b="0" i="0" dirty="0">
                <a:solidFill>
                  <a:srgbClr val="002060"/>
                </a:solidFill>
                <a:effectLst/>
                <a:latin typeface="PF Universal" panose="02000503050000020004" pitchFamily="2" charset="0"/>
              </a:rPr>
              <a:t> </a:t>
            </a:r>
            <a:r>
              <a:rPr lang="en-GB" sz="2000" b="1" i="0" dirty="0">
                <a:solidFill>
                  <a:srgbClr val="002060"/>
                </a:solidFill>
                <a:effectLst/>
                <a:latin typeface="PF Universal" panose="02000503050000020004" pitchFamily="2" charset="0"/>
              </a:rPr>
              <a:t>User Information </a:t>
            </a:r>
            <a:r>
              <a:rPr lang="en-GB" sz="2000" b="0" i="0" dirty="0">
                <a:solidFill>
                  <a:srgbClr val="002060"/>
                </a:solidFill>
                <a:effectLst/>
                <a:latin typeface="PF Universal" panose="02000503050000020004" pitchFamily="2" charset="0"/>
              </a:rPr>
              <a:t>will be prioritized and enhanced: There will be new requirements for labelling and information provision requirements especially for Software as a Medical Device but other groups of medical devices as well. Additional requirements will most likely be applicable for artificial intelligence related to the performance and operation to ensure that uncertainties about long-term use of these devices are addressed.</a:t>
            </a:r>
          </a:p>
          <a:p>
            <a:endParaRPr lang="en-GB" sz="2000" b="0" i="0" dirty="0">
              <a:solidFill>
                <a:srgbClr val="002060"/>
              </a:solidFill>
              <a:effectLst/>
              <a:latin typeface="PF Universal" panose="02000503050000020004" pitchFamily="2" charset="0"/>
            </a:endParaRPr>
          </a:p>
          <a:p>
            <a:r>
              <a:rPr lang="en-GB" sz="2000" b="0" i="0" dirty="0">
                <a:solidFill>
                  <a:srgbClr val="002060"/>
                </a:solidFill>
                <a:effectLst/>
                <a:latin typeface="PF Universal" panose="02000503050000020004" pitchFamily="2" charset="0"/>
              </a:rPr>
              <a:t>* Software is defined as “a set of instructions that processes input data and creates output data”.</a:t>
            </a:r>
            <a:endParaRPr lang="en-GB" sz="2000" dirty="0">
              <a:solidFill>
                <a:srgbClr val="002060"/>
              </a:solidFill>
              <a:latin typeface="PF Universal" panose="02000503050000020004" pitchFamily="2" charset="0"/>
            </a:endParaRPr>
          </a:p>
        </p:txBody>
      </p:sp>
    </p:spTree>
    <p:extLst>
      <p:ext uri="{BB962C8B-B14F-4D97-AF65-F5344CB8AC3E}">
        <p14:creationId xmlns:p14="http://schemas.microsoft.com/office/powerpoint/2010/main" val="247118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1">
          <a:extLst>
            <a:ext uri="{FF2B5EF4-FFF2-40B4-BE49-F238E27FC236}">
              <a16:creationId xmlns:a16="http://schemas.microsoft.com/office/drawing/2014/main" id="{AF404668-AF9D-F380-6D07-1771E82F6813}"/>
            </a:ext>
          </a:extLst>
        </p:cNvPr>
        <p:cNvGrpSpPr/>
        <p:nvPr/>
      </p:nvGrpSpPr>
      <p:grpSpPr>
        <a:xfrm>
          <a:off x="0" y="0"/>
          <a:ext cx="0" cy="0"/>
          <a:chOff x="0" y="0"/>
          <a:chExt cx="0" cy="0"/>
        </a:xfrm>
      </p:grpSpPr>
      <p:sp>
        <p:nvSpPr>
          <p:cNvPr id="392" name="Google Shape;392;p69">
            <a:extLst>
              <a:ext uri="{FF2B5EF4-FFF2-40B4-BE49-F238E27FC236}">
                <a16:creationId xmlns:a16="http://schemas.microsoft.com/office/drawing/2014/main" id="{86FDE794-7982-41EF-FC69-62B548BC5C4E}"/>
              </a:ext>
            </a:extLst>
          </p:cNvPr>
          <p:cNvSpPr txBox="1">
            <a:spLocks noGrp="1"/>
          </p:cNvSpPr>
          <p:nvPr>
            <p:ph type="title"/>
          </p:nvPr>
        </p:nvSpPr>
        <p:spPr>
          <a:xfrm>
            <a:off x="0" y="0"/>
            <a:ext cx="12192000" cy="1325563"/>
          </a:xfrm>
          <a:prstGeom prst="rect">
            <a:avLst/>
          </a:prstGeom>
          <a:solidFill>
            <a:srgbClr val="002744"/>
          </a:solidFill>
          <a:ln>
            <a:noFill/>
          </a:ln>
        </p:spPr>
        <p:txBody>
          <a:bodyPr spcFirstLastPara="1" wrap="square" lIns="91425" tIns="45700" rIns="91425" bIns="45700" anchor="ctr" anchorCtr="0">
            <a:noAutofit/>
          </a:bodyPr>
          <a:lstStyle/>
          <a:p>
            <a:pPr marL="396000" lvl="0"/>
            <a:r>
              <a:rPr lang="pl-PL" sz="4000" b="1" dirty="0">
                <a:latin typeface="PF Universal" panose="02000503050000020004" pitchFamily="2" charset="0"/>
              </a:rPr>
              <a:t>MHRA</a:t>
            </a:r>
            <a:r>
              <a:rPr lang="en-GB" sz="4000" b="1" dirty="0">
                <a:latin typeface="PF Universal" panose="02000503050000020004" pitchFamily="2" charset="0"/>
              </a:rPr>
              <a:t>’s</a:t>
            </a:r>
            <a:r>
              <a:rPr lang="pl-PL" sz="4000" b="1" dirty="0">
                <a:latin typeface="PF Universal" panose="02000503050000020004" pitchFamily="2" charset="0"/>
              </a:rPr>
              <a:t> MedTech Regulatory Reform Webinar</a:t>
            </a:r>
            <a:r>
              <a:rPr lang="en-GB" sz="4000" b="1" dirty="0">
                <a:latin typeface="PF Universal" panose="02000503050000020004" pitchFamily="2" charset="0"/>
              </a:rPr>
              <a:t> – March 5</a:t>
            </a:r>
            <a:endParaRPr lang="pl-PL" sz="4000" b="1" dirty="0">
              <a:latin typeface="PF Universal" panose="02000503050000020004" pitchFamily="2" charset="0"/>
            </a:endParaRPr>
          </a:p>
        </p:txBody>
      </p:sp>
      <p:sp>
        <p:nvSpPr>
          <p:cNvPr id="5" name="TextBox 4">
            <a:extLst>
              <a:ext uri="{FF2B5EF4-FFF2-40B4-BE49-F238E27FC236}">
                <a16:creationId xmlns:a16="http://schemas.microsoft.com/office/drawing/2014/main" id="{F0B766A7-FE35-0FB4-1AE6-D19709DB53E6}"/>
              </a:ext>
            </a:extLst>
          </p:cNvPr>
          <p:cNvSpPr txBox="1"/>
          <p:nvPr/>
        </p:nvSpPr>
        <p:spPr>
          <a:xfrm>
            <a:off x="417544" y="2085039"/>
            <a:ext cx="11357689" cy="1323439"/>
          </a:xfrm>
          <a:prstGeom prst="rect">
            <a:avLst/>
          </a:prstGeom>
          <a:noFill/>
        </p:spPr>
        <p:txBody>
          <a:bodyPr wrap="square">
            <a:spAutoFit/>
          </a:bodyPr>
          <a:lstStyle/>
          <a:p>
            <a:r>
              <a:rPr lang="en-GB" sz="2000" dirty="0">
                <a:solidFill>
                  <a:srgbClr val="002060"/>
                </a:solidFill>
                <a:latin typeface="PF Universal" panose="02000503050000020004" pitchFamily="2" charset="0"/>
              </a:rPr>
              <a:t>📌  </a:t>
            </a:r>
            <a:r>
              <a:rPr lang="en-GB" sz="2000" b="0" i="0" dirty="0">
                <a:solidFill>
                  <a:srgbClr val="002060"/>
                </a:solidFill>
                <a:effectLst/>
                <a:latin typeface="PF Universal" panose="02000503050000020004" pitchFamily="2" charset="0"/>
              </a:rPr>
              <a:t> MHRA will prioritize </a:t>
            </a:r>
            <a:r>
              <a:rPr lang="en-GB" sz="2000" b="1" i="0" dirty="0">
                <a:solidFill>
                  <a:srgbClr val="002060"/>
                </a:solidFill>
                <a:effectLst/>
                <a:latin typeface="PF Universal" panose="02000503050000020004" pitchFamily="2" charset="0"/>
              </a:rPr>
              <a:t>environmental sustainability</a:t>
            </a:r>
            <a:r>
              <a:rPr lang="en-GB" sz="2000" b="0" i="0" dirty="0">
                <a:solidFill>
                  <a:srgbClr val="002060"/>
                </a:solidFill>
                <a:effectLst/>
                <a:latin typeface="PF Universal" panose="02000503050000020004" pitchFamily="2" charset="0"/>
              </a:rPr>
              <a:t>, allowing manufacturers to opt for electronic instructions for use </a:t>
            </a:r>
            <a:r>
              <a:rPr lang="en-GB" sz="2000" b="1" i="0" dirty="0" err="1">
                <a:solidFill>
                  <a:srgbClr val="002060"/>
                </a:solidFill>
                <a:effectLst/>
                <a:latin typeface="PF Universal" panose="02000503050000020004" pitchFamily="2" charset="0"/>
              </a:rPr>
              <a:t>eIFU</a:t>
            </a:r>
            <a:r>
              <a:rPr lang="en-GB" sz="2000" b="0" i="0" dirty="0">
                <a:solidFill>
                  <a:srgbClr val="002060"/>
                </a:solidFill>
                <a:effectLst/>
                <a:latin typeface="PF Universal" panose="02000503050000020004" pitchFamily="2" charset="0"/>
              </a:rPr>
              <a:t>. </a:t>
            </a:r>
          </a:p>
          <a:p>
            <a:r>
              <a:rPr lang="en-GB" sz="2000" b="0" i="0" dirty="0">
                <a:solidFill>
                  <a:srgbClr val="002060"/>
                </a:solidFill>
                <a:effectLst/>
                <a:latin typeface="PF Universal" panose="02000503050000020004" pitchFamily="2" charset="0"/>
              </a:rPr>
              <a:t>Within the same context, focus will be on </a:t>
            </a:r>
            <a:r>
              <a:rPr lang="en-GB" sz="2000" b="1" i="0" dirty="0">
                <a:solidFill>
                  <a:srgbClr val="002060"/>
                </a:solidFill>
                <a:effectLst/>
                <a:latin typeface="PF Universal" panose="02000503050000020004" pitchFamily="2" charset="0"/>
              </a:rPr>
              <a:t>usability requirements </a:t>
            </a:r>
            <a:r>
              <a:rPr lang="en-GB" sz="2000" b="0" i="0" dirty="0">
                <a:solidFill>
                  <a:srgbClr val="002060"/>
                </a:solidFill>
                <a:effectLst/>
                <a:latin typeface="PF Universal" panose="02000503050000020004" pitchFamily="2" charset="0"/>
              </a:rPr>
              <a:t>to ensure end-users can safely and correctly use medical devices.</a:t>
            </a:r>
            <a:endParaRPr lang="en-GB" sz="2000" dirty="0">
              <a:solidFill>
                <a:srgbClr val="002060"/>
              </a:solidFill>
              <a:latin typeface="PF Universal" panose="02000503050000020004" pitchFamily="2" charset="0"/>
            </a:endParaRPr>
          </a:p>
        </p:txBody>
      </p:sp>
    </p:spTree>
    <p:extLst>
      <p:ext uri="{BB962C8B-B14F-4D97-AF65-F5344CB8AC3E}">
        <p14:creationId xmlns:p14="http://schemas.microsoft.com/office/powerpoint/2010/main" val="54831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64"/>
          <p:cNvSpPr txBox="1">
            <a:spLocks noGrp="1"/>
          </p:cNvSpPr>
          <p:nvPr>
            <p:ph type="title"/>
          </p:nvPr>
        </p:nvSpPr>
        <p:spPr>
          <a:xfrm>
            <a:off x="95794" y="306189"/>
            <a:ext cx="10515600" cy="61458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389C6"/>
              </a:buClr>
              <a:buSzPts val="4400"/>
              <a:buFont typeface="Open Sans"/>
              <a:buNone/>
            </a:pPr>
            <a:r>
              <a:rPr lang="en-GB" b="1" dirty="0">
                <a:latin typeface="PF Universal" panose="02000503050000020004" pitchFamily="2" charset="0"/>
              </a:rPr>
              <a:t>How can Evnia help? </a:t>
            </a:r>
            <a:endParaRPr b="1" dirty="0">
              <a:latin typeface="PF Universal" panose="02000503050000020004" pitchFamily="2" charset="0"/>
            </a:endParaRPr>
          </a:p>
        </p:txBody>
      </p:sp>
      <p:sp>
        <p:nvSpPr>
          <p:cNvPr id="336" name="Google Shape;336;p64"/>
          <p:cNvSpPr txBox="1">
            <a:spLocks noGrp="1"/>
          </p:cNvSpPr>
          <p:nvPr>
            <p:ph type="body" idx="1"/>
          </p:nvPr>
        </p:nvSpPr>
        <p:spPr>
          <a:xfrm>
            <a:off x="-13686" y="1622689"/>
            <a:ext cx="6109686" cy="3612622"/>
          </a:xfrm>
          <a:prstGeom prst="rect">
            <a:avLst/>
          </a:prstGeom>
          <a:noFill/>
          <a:ln>
            <a:noFill/>
          </a:ln>
        </p:spPr>
        <p:txBody>
          <a:bodyPr spcFirstLastPara="1" wrap="square" lIns="91425" tIns="45700" rIns="91425" bIns="45700" anchor="t" anchorCtr="0">
            <a:noAutofit/>
          </a:bodyPr>
          <a:lstStyle/>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Headquartered in Denmark, the company current has offices in the UK, Greece, Switzerland and Italy and is servicing life-science clients globally.</a:t>
            </a:r>
          </a:p>
          <a:p>
            <a:pPr marL="228600" lvl="0" indent="-76200" algn="l" rtl="0">
              <a:lnSpc>
                <a:spcPct val="100000"/>
              </a:lnSpc>
              <a:spcBef>
                <a:spcPts val="0"/>
              </a:spcBef>
              <a:spcAft>
                <a:spcPts val="0"/>
              </a:spcAft>
              <a:buClr>
                <a:srgbClr val="002744"/>
              </a:buClr>
              <a:buSzPts val="2400"/>
              <a:buNone/>
            </a:pPr>
            <a:endParaRPr lang="en-GB" sz="1300" dirty="0">
              <a:latin typeface="PF Universal" panose="02000503050000020004" pitchFamily="2" charset="0"/>
            </a:endParaRP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It has been certified under ISO 9001:2015 as a Clinical and regulatory affairs consulting agency within the life science industry.</a:t>
            </a:r>
          </a:p>
          <a:p>
            <a:pPr marL="228600" lvl="0" indent="-76200" algn="l" rtl="0">
              <a:lnSpc>
                <a:spcPct val="100000"/>
              </a:lnSpc>
              <a:spcBef>
                <a:spcPts val="0"/>
              </a:spcBef>
              <a:spcAft>
                <a:spcPts val="0"/>
              </a:spcAft>
              <a:buClr>
                <a:srgbClr val="002744"/>
              </a:buClr>
              <a:buSzPts val="2400"/>
              <a:buNone/>
            </a:pPr>
            <a:endParaRPr lang="en-GB" sz="1300" dirty="0">
              <a:latin typeface="PF Universal" panose="02000503050000020004" pitchFamily="2" charset="0"/>
            </a:endParaRP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Evnia offers a cluster of interconnected services from the early stages of a medical device’s lifecycle until its post-market adulthood. </a:t>
            </a:r>
          </a:p>
          <a:p>
            <a:pPr marL="228600" lvl="0" indent="-76200" algn="l" rtl="0">
              <a:lnSpc>
                <a:spcPct val="100000"/>
              </a:lnSpc>
              <a:spcBef>
                <a:spcPts val="0"/>
              </a:spcBef>
              <a:spcAft>
                <a:spcPts val="0"/>
              </a:spcAft>
              <a:buClr>
                <a:srgbClr val="002744"/>
              </a:buClr>
              <a:buSzPts val="2400"/>
              <a:buNone/>
            </a:pPr>
            <a:endParaRPr lang="en-GB" sz="1300" dirty="0">
              <a:latin typeface="PF Universal" panose="02000503050000020004" pitchFamily="2" charset="0"/>
            </a:endParaRP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We support healthcare innovation and promotion of patient safety by providing services in the fields of:</a:t>
            </a: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 Due Diligence</a:t>
            </a: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 Regulatory Strategy</a:t>
            </a: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📌Clinical Development Strategy</a:t>
            </a: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Post-Market Surveillance</a:t>
            </a: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Real World Evidence</a:t>
            </a: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Market Access and Reimbursement</a:t>
            </a:r>
          </a:p>
          <a:p>
            <a:pPr marL="228600" lvl="0" indent="-76200" algn="l" rtl="0">
              <a:lnSpc>
                <a:spcPct val="100000"/>
              </a:lnSpc>
              <a:spcBef>
                <a:spcPts val="0"/>
              </a:spcBef>
              <a:spcAft>
                <a:spcPts val="0"/>
              </a:spcAft>
              <a:buClr>
                <a:srgbClr val="002744"/>
              </a:buClr>
              <a:buSzPts val="2400"/>
              <a:buNone/>
            </a:pPr>
            <a:r>
              <a:rPr lang="en-GB" sz="1300" dirty="0">
                <a:latin typeface="PF Universal" panose="02000503050000020004" pitchFamily="2" charset="0"/>
              </a:rPr>
              <a:t>📌 EU and UK Representation Services (Authorised Representative &amp; UKCA UKRP)</a:t>
            </a:r>
            <a:endParaRPr sz="1300" dirty="0">
              <a:latin typeface="PF Universal" panose="02000503050000020004" pitchFamily="2" charset="0"/>
            </a:endParaRPr>
          </a:p>
        </p:txBody>
      </p:sp>
      <p:pic>
        <p:nvPicPr>
          <p:cNvPr id="4" name="Picture 3">
            <a:extLst>
              <a:ext uri="{FF2B5EF4-FFF2-40B4-BE49-F238E27FC236}">
                <a16:creationId xmlns:a16="http://schemas.microsoft.com/office/drawing/2014/main" id="{95D7D2E7-FC46-4075-073E-9868B576FF15}"/>
              </a:ext>
            </a:extLst>
          </p:cNvPr>
          <p:cNvPicPr>
            <a:picLocks noChangeAspect="1"/>
          </p:cNvPicPr>
          <p:nvPr/>
        </p:nvPicPr>
        <p:blipFill>
          <a:blip r:embed="rId3"/>
          <a:stretch>
            <a:fillRect/>
          </a:stretch>
        </p:blipFill>
        <p:spPr>
          <a:xfrm>
            <a:off x="6096000" y="949885"/>
            <a:ext cx="5861095" cy="495823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0CAA795C-F430-B115-F43C-DC70C1E5B919}"/>
              </a:ext>
            </a:extLst>
          </p:cNvPr>
          <p:cNvPicPr>
            <a:picLocks noChangeAspect="1"/>
          </p:cNvPicPr>
          <p:nvPr/>
        </p:nvPicPr>
        <p:blipFill>
          <a:blip r:embed="rId3"/>
          <a:stretch>
            <a:fillRect/>
          </a:stretch>
        </p:blipFill>
        <p:spPr>
          <a:xfrm>
            <a:off x="8956108" y="3500628"/>
            <a:ext cx="2780930" cy="740638"/>
          </a:xfrm>
          <a:prstGeom prst="rect">
            <a:avLst/>
          </a:prstGeom>
        </p:spPr>
      </p:pic>
      <p:pic>
        <p:nvPicPr>
          <p:cNvPr id="7" name="Picture 6" descr="Logo&#10;&#10;Description automatically generated">
            <a:extLst>
              <a:ext uri="{FF2B5EF4-FFF2-40B4-BE49-F238E27FC236}">
                <a16:creationId xmlns:a16="http://schemas.microsoft.com/office/drawing/2014/main" id="{CDD18116-C64F-4718-C008-87693D4A8484}"/>
              </a:ext>
            </a:extLst>
          </p:cNvPr>
          <p:cNvPicPr>
            <a:picLocks noChangeAspect="1"/>
          </p:cNvPicPr>
          <p:nvPr/>
        </p:nvPicPr>
        <p:blipFill>
          <a:blip r:embed="rId4"/>
          <a:stretch>
            <a:fillRect/>
          </a:stretch>
        </p:blipFill>
        <p:spPr>
          <a:xfrm>
            <a:off x="5339945" y="202486"/>
            <a:ext cx="2415380" cy="2178645"/>
          </a:xfrm>
          <a:prstGeom prst="rect">
            <a:avLst/>
          </a:prstGeom>
        </p:spPr>
      </p:pic>
      <p:pic>
        <p:nvPicPr>
          <p:cNvPr id="11" name="Picture 10" descr="Logo&#10;&#10;Description automatically generated">
            <a:extLst>
              <a:ext uri="{FF2B5EF4-FFF2-40B4-BE49-F238E27FC236}">
                <a16:creationId xmlns:a16="http://schemas.microsoft.com/office/drawing/2014/main" id="{FC014C51-E7FA-AE0A-ACF7-A5DB34CFF7AD}"/>
              </a:ext>
            </a:extLst>
          </p:cNvPr>
          <p:cNvPicPr>
            <a:picLocks noChangeAspect="1"/>
          </p:cNvPicPr>
          <p:nvPr/>
        </p:nvPicPr>
        <p:blipFill rotWithShape="1">
          <a:blip r:embed="rId5"/>
          <a:srcRect t="12968" b="12966"/>
          <a:stretch/>
        </p:blipFill>
        <p:spPr>
          <a:xfrm>
            <a:off x="5683119" y="3973217"/>
            <a:ext cx="2360615" cy="1748402"/>
          </a:xfrm>
          <a:prstGeom prst="rect">
            <a:avLst/>
          </a:prstGeom>
        </p:spPr>
      </p:pic>
      <p:pic>
        <p:nvPicPr>
          <p:cNvPr id="4" name="Picture 3" descr="Logo, company name&#10;&#10;Description automatically generated">
            <a:extLst>
              <a:ext uri="{FF2B5EF4-FFF2-40B4-BE49-F238E27FC236}">
                <a16:creationId xmlns:a16="http://schemas.microsoft.com/office/drawing/2014/main" id="{55A64C71-C78A-D76B-E327-DBB3022F9BEB}"/>
              </a:ext>
            </a:extLst>
          </p:cNvPr>
          <p:cNvPicPr>
            <a:picLocks noChangeAspect="1"/>
          </p:cNvPicPr>
          <p:nvPr/>
        </p:nvPicPr>
        <p:blipFill>
          <a:blip r:embed="rId6"/>
          <a:stretch>
            <a:fillRect/>
          </a:stretch>
        </p:blipFill>
        <p:spPr>
          <a:xfrm>
            <a:off x="8785627" y="2492864"/>
            <a:ext cx="3121891" cy="908905"/>
          </a:xfrm>
          <a:prstGeom prst="rect">
            <a:avLst/>
          </a:prstGeom>
        </p:spPr>
      </p:pic>
      <p:sp>
        <p:nvSpPr>
          <p:cNvPr id="8" name="TextBox 7">
            <a:extLst>
              <a:ext uri="{FF2B5EF4-FFF2-40B4-BE49-F238E27FC236}">
                <a16:creationId xmlns:a16="http://schemas.microsoft.com/office/drawing/2014/main" id="{41BDA25C-0526-D327-442E-52F4C818B879}"/>
              </a:ext>
            </a:extLst>
          </p:cNvPr>
          <p:cNvSpPr txBox="1"/>
          <p:nvPr/>
        </p:nvSpPr>
        <p:spPr>
          <a:xfrm>
            <a:off x="5208915" y="2478439"/>
            <a:ext cx="2834819" cy="923330"/>
          </a:xfrm>
          <a:prstGeom prst="rect">
            <a:avLst/>
          </a:prstGeom>
          <a:noFill/>
        </p:spPr>
        <p:txBody>
          <a:bodyPr wrap="square" rtlCol="0">
            <a:spAutoFit/>
          </a:bodyPr>
          <a:lstStyle/>
          <a:p>
            <a:pPr algn="ctr"/>
            <a:r>
              <a:rPr lang="en-GB" sz="1800" b="1" dirty="0">
                <a:solidFill>
                  <a:srgbClr val="002060"/>
                </a:solidFill>
                <a:latin typeface="PF Universal" panose="02000503050000020004" pitchFamily="2" charset="0"/>
              </a:rPr>
              <a:t>Regulatory Affairs</a:t>
            </a:r>
          </a:p>
          <a:p>
            <a:pPr algn="ctr"/>
            <a:r>
              <a:rPr lang="en-GB" sz="1800" b="1" dirty="0">
                <a:solidFill>
                  <a:srgbClr val="002060"/>
                </a:solidFill>
                <a:latin typeface="PF Universal" panose="02000503050000020004" pitchFamily="2" charset="0"/>
              </a:rPr>
              <a:t>Clinical Affairs </a:t>
            </a:r>
          </a:p>
          <a:p>
            <a:pPr algn="ctr"/>
            <a:r>
              <a:rPr lang="en-GB" sz="1800" b="1" dirty="0">
                <a:solidFill>
                  <a:srgbClr val="002060"/>
                </a:solidFill>
                <a:latin typeface="PF Universal" panose="02000503050000020004" pitchFamily="2" charset="0"/>
              </a:rPr>
              <a:t>Real World Evidence </a:t>
            </a:r>
          </a:p>
        </p:txBody>
      </p:sp>
      <p:sp>
        <p:nvSpPr>
          <p:cNvPr id="9" name="TextBox 8">
            <a:extLst>
              <a:ext uri="{FF2B5EF4-FFF2-40B4-BE49-F238E27FC236}">
                <a16:creationId xmlns:a16="http://schemas.microsoft.com/office/drawing/2014/main" id="{1913037A-194A-F8D0-AE3E-6C5BF139BA10}"/>
              </a:ext>
            </a:extLst>
          </p:cNvPr>
          <p:cNvSpPr txBox="1"/>
          <p:nvPr/>
        </p:nvSpPr>
        <p:spPr>
          <a:xfrm>
            <a:off x="5683119" y="5969901"/>
            <a:ext cx="2425700" cy="646331"/>
          </a:xfrm>
          <a:prstGeom prst="rect">
            <a:avLst/>
          </a:prstGeom>
          <a:noFill/>
        </p:spPr>
        <p:txBody>
          <a:bodyPr wrap="square" rtlCol="0">
            <a:spAutoFit/>
          </a:bodyPr>
          <a:lstStyle/>
          <a:p>
            <a:pPr algn="ctr"/>
            <a:r>
              <a:rPr lang="en-GB" sz="1800" b="1" dirty="0">
                <a:solidFill>
                  <a:srgbClr val="002060"/>
                </a:solidFill>
                <a:latin typeface="PF Universal" panose="02000503050000020004" pitchFamily="2" charset="0"/>
              </a:rPr>
              <a:t>Patient Treatment</a:t>
            </a:r>
          </a:p>
          <a:p>
            <a:pPr algn="ctr"/>
            <a:r>
              <a:rPr lang="en-GB" sz="1800" b="1" dirty="0">
                <a:solidFill>
                  <a:srgbClr val="002060"/>
                </a:solidFill>
                <a:latin typeface="PF Universal" panose="02000503050000020004" pitchFamily="2" charset="0"/>
              </a:rPr>
              <a:t>Real World Evidence </a:t>
            </a:r>
          </a:p>
        </p:txBody>
      </p:sp>
      <p:sp>
        <p:nvSpPr>
          <p:cNvPr id="10" name="TextBox 9">
            <a:extLst>
              <a:ext uri="{FF2B5EF4-FFF2-40B4-BE49-F238E27FC236}">
                <a16:creationId xmlns:a16="http://schemas.microsoft.com/office/drawing/2014/main" id="{6C925047-4EC1-4D63-59D0-D44E5783E53D}"/>
              </a:ext>
            </a:extLst>
          </p:cNvPr>
          <p:cNvSpPr txBox="1"/>
          <p:nvPr/>
        </p:nvSpPr>
        <p:spPr>
          <a:xfrm>
            <a:off x="8956108" y="4340125"/>
            <a:ext cx="2951410" cy="369332"/>
          </a:xfrm>
          <a:prstGeom prst="rect">
            <a:avLst/>
          </a:prstGeom>
          <a:noFill/>
        </p:spPr>
        <p:txBody>
          <a:bodyPr wrap="square" rtlCol="0">
            <a:spAutoFit/>
          </a:bodyPr>
          <a:lstStyle/>
          <a:p>
            <a:pPr algn="ctr"/>
            <a:r>
              <a:rPr lang="en-GB" sz="1800" b="1" dirty="0">
                <a:solidFill>
                  <a:srgbClr val="002060"/>
                </a:solidFill>
                <a:latin typeface="PF Universal" panose="02000503050000020004" pitchFamily="2" charset="0"/>
              </a:rPr>
              <a:t>Representation Services</a:t>
            </a:r>
          </a:p>
        </p:txBody>
      </p:sp>
      <p:pic>
        <p:nvPicPr>
          <p:cNvPr id="6" name="Picture 5" descr="A logo with a bird&#10;&#10;Description automatically generated">
            <a:extLst>
              <a:ext uri="{FF2B5EF4-FFF2-40B4-BE49-F238E27FC236}">
                <a16:creationId xmlns:a16="http://schemas.microsoft.com/office/drawing/2014/main" id="{BA87B35B-13E7-5A7D-0D45-BB9F554A4DB5}"/>
              </a:ext>
            </a:extLst>
          </p:cNvPr>
          <p:cNvPicPr>
            <a:picLocks noChangeAspect="1"/>
          </p:cNvPicPr>
          <p:nvPr/>
        </p:nvPicPr>
        <p:blipFill>
          <a:blip r:embed="rId7"/>
          <a:stretch>
            <a:fillRect/>
          </a:stretch>
        </p:blipFill>
        <p:spPr>
          <a:xfrm>
            <a:off x="675692" y="1825983"/>
            <a:ext cx="3581400" cy="2333625"/>
          </a:xfrm>
          <a:prstGeom prst="rect">
            <a:avLst/>
          </a:prstGeom>
        </p:spPr>
      </p:pic>
    </p:spTree>
    <p:extLst>
      <p:ext uri="{BB962C8B-B14F-4D97-AF65-F5344CB8AC3E}">
        <p14:creationId xmlns:p14="http://schemas.microsoft.com/office/powerpoint/2010/main" val="2117831527"/>
      </p:ext>
    </p:extLst>
  </p:cSld>
  <p:clrMapOvr>
    <a:masterClrMapping/>
  </p:clrMapOvr>
</p:sld>
</file>

<file path=ppt/theme/theme1.xml><?xml version="1.0" encoding="utf-8"?>
<a:theme xmlns:a="http://schemas.openxmlformats.org/drawingml/2006/main" name="Office Theme">
  <a:themeElements>
    <a:clrScheme name="Blue Warm">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629</Words>
  <Application>Microsoft Office PowerPoint</Application>
  <PresentationFormat>Widescreen</PresentationFormat>
  <Paragraphs>56</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Open Sans</vt:lpstr>
      <vt:lpstr>Montserrat</vt:lpstr>
      <vt:lpstr>Wingdings</vt:lpstr>
      <vt:lpstr>Calibri</vt:lpstr>
      <vt:lpstr>PF Universal</vt:lpstr>
      <vt:lpstr>Office Theme</vt:lpstr>
      <vt:lpstr>PowerPoint Presentation</vt:lpstr>
      <vt:lpstr>MHRA’s MedTech Regulatory Reform Webinar – March 5</vt:lpstr>
      <vt:lpstr>MHRA’s MedTech Regulatory Reform Webinar – March 5</vt:lpstr>
      <vt:lpstr>MHRA’s MedTech Regulatory Reform Webinar – March 5</vt:lpstr>
      <vt:lpstr>MHRA’s MedTech Regulatory Reform Webinar – March 5</vt:lpstr>
      <vt:lpstr>MHRA’s MedTech Regulatory Reform Webinar – March 5</vt:lpstr>
      <vt:lpstr>How can Evnia help?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MDCG 2020-13 CEAR template is a helpful document for medical device manufacturers. It details minimum content a NB needs to document an assessment of a manufacturer's Clinical Evaluation. The Medical Devices Coordination Group (MDCG) provides advice to the European Commission. They assist in ensuring harmonised implementation of medical devices Regulations (EU) 2017/745 and 2017/746.  MDCG 2020-13 Clinical evaluation assessment report template was endorsed in July 2020.  template for the notified body to document the conclusions of its assessment of the clinical evaluation.</dc:title>
  <dc:creator>Valla, Vicky</dc:creator>
  <cp:lastModifiedBy>Vicky Valla</cp:lastModifiedBy>
  <cp:revision>30</cp:revision>
  <dcterms:modified xsi:type="dcterms:W3CDTF">2024-03-06T07:57:30Z</dcterms:modified>
</cp:coreProperties>
</file>