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7"/>
  </p:notesMasterIdLst>
  <p:sldIdLst>
    <p:sldId id="299" r:id="rId2"/>
    <p:sldId id="371" r:id="rId3"/>
    <p:sldId id="364" r:id="rId4"/>
    <p:sldId id="370" r:id="rId5"/>
    <p:sldId id="311" r:id="rId6"/>
  </p:sldIdLst>
  <p:sldSz cx="12192000" cy="6858000"/>
  <p:notesSz cx="6858000" cy="91440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230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>
          <a:extLst>
            <a:ext uri="{FF2B5EF4-FFF2-40B4-BE49-F238E27FC236}">
              <a16:creationId xmlns:a16="http://schemas.microsoft.com/office/drawing/2014/main" id="{0832AECF-7569-D630-76DF-0F054C915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>
            <a:extLst>
              <a:ext uri="{FF2B5EF4-FFF2-40B4-BE49-F238E27FC236}">
                <a16:creationId xmlns:a16="http://schemas.microsoft.com/office/drawing/2014/main" id="{48ACA4CD-45DC-3882-09A4-9C10206761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9:notes">
            <a:extLst>
              <a:ext uri="{FF2B5EF4-FFF2-40B4-BE49-F238E27FC236}">
                <a16:creationId xmlns:a16="http://schemas.microsoft.com/office/drawing/2014/main" id="{6E90E27A-282C-E160-58FE-0DAA61FB31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2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488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21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09600" y="1054099"/>
            <a:ext cx="5705475" cy="187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4"/>
              </a:buClr>
              <a:buSzPts val="5400"/>
              <a:buFont typeface="Open Sans"/>
              <a:buNone/>
              <a:defRPr sz="5400" b="1" i="0">
                <a:solidFill>
                  <a:srgbClr val="00274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09600" y="3017838"/>
            <a:ext cx="5705475" cy="15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89C6"/>
              </a:buClr>
              <a:buSzPts val="2400"/>
              <a:buNone/>
              <a:defRPr sz="2400" b="0" i="0">
                <a:solidFill>
                  <a:srgbClr val="0389C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r="26151"/>
          <a:stretch/>
        </p:blipFill>
        <p:spPr>
          <a:xfrm>
            <a:off x="6772275" y="-449431"/>
            <a:ext cx="5419725" cy="743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l="19034" r="19188"/>
          <a:stretch/>
        </p:blipFill>
        <p:spPr>
          <a:xfrm>
            <a:off x="371475" y="5438110"/>
            <a:ext cx="1885950" cy="1419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89C6"/>
              </a:buClr>
              <a:buSzPts val="4400"/>
              <a:buFont typeface="Open Sans"/>
              <a:buNone/>
              <a:defRPr b="0" i="0">
                <a:solidFill>
                  <a:srgbClr val="0389C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2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744"/>
              </a:buClr>
              <a:buSzPts val="2400"/>
              <a:buChar char="•"/>
              <a:defRPr sz="2400">
                <a:solidFill>
                  <a:srgbClr val="00274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744"/>
              </a:buClr>
              <a:buSzPts val="2000"/>
              <a:buChar char="•"/>
              <a:defRPr sz="2000">
                <a:solidFill>
                  <a:srgbClr val="00274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744"/>
              </a:buClr>
              <a:buSzPts val="1800"/>
              <a:buChar char="•"/>
              <a:defRPr sz="1800">
                <a:solidFill>
                  <a:srgbClr val="00274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744"/>
              </a:buClr>
              <a:buSzPts val="1600"/>
              <a:buChar char="•"/>
              <a:defRPr sz="1600">
                <a:solidFill>
                  <a:srgbClr val="00274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744"/>
              </a:buClr>
              <a:buSzPts val="1600"/>
              <a:buChar char="•"/>
              <a:defRPr sz="1600">
                <a:solidFill>
                  <a:srgbClr val="00274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>
            <a:spLocks noGrp="1"/>
          </p:cNvSpPr>
          <p:nvPr>
            <p:ph type="pic" idx="2"/>
          </p:nvPr>
        </p:nvSpPr>
        <p:spPr>
          <a:xfrm>
            <a:off x="6296025" y="1825625"/>
            <a:ext cx="5057775" cy="432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2">
            <a:alphaModFix/>
          </a:blip>
          <a:srcRect l="19034" r="19188"/>
          <a:stretch/>
        </p:blipFill>
        <p:spPr>
          <a:xfrm>
            <a:off x="190938" y="5906124"/>
            <a:ext cx="1204584" cy="906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wo Content">
  <p:cSld name="6_Two Cont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Open Sans"/>
              <a:buNone/>
              <a:defRPr b="0" i="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2">
            <a:alphaModFix/>
          </a:blip>
          <a:srcRect l="19034" r="19188"/>
          <a:stretch/>
        </p:blipFill>
        <p:spPr>
          <a:xfrm>
            <a:off x="190938" y="5906124"/>
            <a:ext cx="1204584" cy="906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wo Content">
  <p:cSld name="5_Two Conte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89C6"/>
              </a:buClr>
              <a:buSzPts val="4400"/>
              <a:buFont typeface="Open Sans"/>
              <a:buNone/>
              <a:defRPr b="0" i="0">
                <a:solidFill>
                  <a:srgbClr val="0389C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7"/>
          <p:cNvSpPr txBox="1">
            <a:spLocks noGrp="1"/>
          </p:cNvSpPr>
          <p:nvPr>
            <p:ph type="body" idx="1"/>
          </p:nvPr>
        </p:nvSpPr>
        <p:spPr>
          <a:xfrm>
            <a:off x="838200" y="4437090"/>
            <a:ext cx="5117269" cy="172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744"/>
              </a:buClr>
              <a:buSzPts val="1800"/>
              <a:buChar char="•"/>
              <a:defRPr sz="1800">
                <a:solidFill>
                  <a:srgbClr val="00274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744"/>
              </a:buClr>
              <a:buSzPts val="1600"/>
              <a:buChar char="•"/>
              <a:defRPr sz="1600">
                <a:solidFill>
                  <a:srgbClr val="00274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744"/>
              </a:buClr>
              <a:buSzPts val="1400"/>
              <a:buChar char="•"/>
              <a:defRPr sz="1400">
                <a:solidFill>
                  <a:srgbClr val="00274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744"/>
              </a:buClr>
              <a:buSzPts val="1200"/>
              <a:buChar char="•"/>
              <a:defRPr sz="1200">
                <a:solidFill>
                  <a:srgbClr val="00274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744"/>
              </a:buClr>
              <a:buSzPts val="1200"/>
              <a:buChar char="•"/>
              <a:defRPr sz="1200">
                <a:solidFill>
                  <a:srgbClr val="00274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7"/>
          <p:cNvSpPr>
            <a:spLocks noGrp="1"/>
          </p:cNvSpPr>
          <p:nvPr>
            <p:ph type="pic" idx="2"/>
          </p:nvPr>
        </p:nvSpPr>
        <p:spPr>
          <a:xfrm>
            <a:off x="838201" y="1989450"/>
            <a:ext cx="5117269" cy="232347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7"/>
          <p:cNvSpPr txBox="1">
            <a:spLocks noGrp="1"/>
          </p:cNvSpPr>
          <p:nvPr>
            <p:ph type="body" idx="3"/>
          </p:nvPr>
        </p:nvSpPr>
        <p:spPr>
          <a:xfrm>
            <a:off x="6236531" y="4437090"/>
            <a:ext cx="5117269" cy="172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744"/>
              </a:buClr>
              <a:buSzPts val="1800"/>
              <a:buChar char="•"/>
              <a:defRPr sz="1800">
                <a:solidFill>
                  <a:srgbClr val="00274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744"/>
              </a:buClr>
              <a:buSzPts val="1600"/>
              <a:buChar char="•"/>
              <a:defRPr sz="1600">
                <a:solidFill>
                  <a:srgbClr val="00274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744"/>
              </a:buClr>
              <a:buSzPts val="1400"/>
              <a:buChar char="•"/>
              <a:defRPr sz="1400">
                <a:solidFill>
                  <a:srgbClr val="00274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744"/>
              </a:buClr>
              <a:buSzPts val="1200"/>
              <a:buChar char="•"/>
              <a:defRPr sz="1200">
                <a:solidFill>
                  <a:srgbClr val="00274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744"/>
              </a:buClr>
              <a:buSzPts val="1200"/>
              <a:buChar char="•"/>
              <a:defRPr sz="1200">
                <a:solidFill>
                  <a:srgbClr val="00274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7"/>
          <p:cNvSpPr>
            <a:spLocks noGrp="1"/>
          </p:cNvSpPr>
          <p:nvPr>
            <p:ph type="pic" idx="4"/>
          </p:nvPr>
        </p:nvSpPr>
        <p:spPr>
          <a:xfrm>
            <a:off x="6236532" y="1989450"/>
            <a:ext cx="5117269" cy="232347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0" name="Google Shape;170;p37"/>
          <p:cNvPicPr preferRelativeResize="0"/>
          <p:nvPr/>
        </p:nvPicPr>
        <p:blipFill rotWithShape="1">
          <a:blip r:embed="rId2">
            <a:alphaModFix/>
          </a:blip>
          <a:srcRect l="19034" r="19188"/>
          <a:stretch/>
        </p:blipFill>
        <p:spPr>
          <a:xfrm>
            <a:off x="190938" y="5906124"/>
            <a:ext cx="1204584" cy="906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2" name="Google Shape;182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8" name="Google Shape;198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66" r:id="rId2"/>
    <p:sldLayoutId id="2147483671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6416" y="400958"/>
            <a:ext cx="7629331" cy="1063950"/>
          </a:xfrm>
        </p:spPr>
        <p:txBody>
          <a:bodyPr/>
          <a:lstStyle/>
          <a:p>
            <a:pPr algn="ctr"/>
            <a:r>
              <a:rPr lang="en-GB" sz="3600" dirty="0"/>
              <a:t>Optimize your vigilance searches with Evnia’s EVA algorithm</a:t>
            </a:r>
          </a:p>
        </p:txBody>
      </p:sp>
    </p:spTree>
    <p:extLst>
      <p:ext uri="{BB962C8B-B14F-4D97-AF65-F5344CB8AC3E}">
        <p14:creationId xmlns:p14="http://schemas.microsoft.com/office/powerpoint/2010/main" val="332044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>
          <a:extLst>
            <a:ext uri="{FF2B5EF4-FFF2-40B4-BE49-F238E27FC236}">
              <a16:creationId xmlns:a16="http://schemas.microsoft.com/office/drawing/2014/main" id="{F5A6E859-A4C2-2360-9443-AA9664202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609E9919-6C4F-D3D2-9DD8-520862295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0CDACB-0685-BE95-F629-E74A38037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8857"/>
            <a:ext cx="895350" cy="59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8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98CCC9-5058-F1EC-19EF-EE671E84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0ED926-5B9E-DF8E-B108-54CE95895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28969"/>
            <a:ext cx="790575" cy="52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9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4"/>
          <p:cNvSpPr txBox="1">
            <a:spLocks noGrp="1"/>
          </p:cNvSpPr>
          <p:nvPr>
            <p:ph type="title"/>
          </p:nvPr>
        </p:nvSpPr>
        <p:spPr>
          <a:xfrm>
            <a:off x="762000" y="270320"/>
            <a:ext cx="10515600" cy="61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89C6"/>
              </a:buClr>
              <a:buSzPts val="4400"/>
              <a:buFont typeface="Open Sans"/>
              <a:buNone/>
            </a:pPr>
            <a:r>
              <a:rPr lang="en-GB" dirty="0"/>
              <a:t>How can Evnia help? </a:t>
            </a:r>
            <a:endParaRPr dirty="0"/>
          </a:p>
        </p:txBody>
      </p:sp>
      <p:sp>
        <p:nvSpPr>
          <p:cNvPr id="336" name="Google Shape;336;p64"/>
          <p:cNvSpPr txBox="1">
            <a:spLocks noGrp="1"/>
          </p:cNvSpPr>
          <p:nvPr>
            <p:ph type="body" idx="1"/>
          </p:nvPr>
        </p:nvSpPr>
        <p:spPr>
          <a:xfrm>
            <a:off x="447869" y="1743150"/>
            <a:ext cx="5124794" cy="361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4"/>
              </a:buClr>
              <a:buSzPts val="2400"/>
              <a:buNone/>
            </a:pPr>
            <a:r>
              <a:rPr lang="en-GB" sz="1100" dirty="0"/>
              <a:t>Headquartered in Denmark, the company current has offices in the UK, Greece, Switzerland and Italy and is servicing life-science clients globally.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4"/>
              </a:buClr>
              <a:buSzPts val="2400"/>
              <a:buNone/>
            </a:pPr>
            <a:endParaRPr lang="en-GB" sz="1100" dirty="0"/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4"/>
              </a:buClr>
              <a:buSzPts val="2400"/>
              <a:buNone/>
            </a:pPr>
            <a:r>
              <a:rPr lang="en-GB" sz="1100" dirty="0"/>
              <a:t> It has been certified under ISO 9001:2015 as a Clinical and regulatory affairs consulting agency within the life science industry.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4"/>
              </a:buClr>
              <a:buSzPts val="2400"/>
              <a:buNone/>
            </a:pPr>
            <a:endParaRPr lang="en-GB" sz="1100" dirty="0"/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4"/>
              </a:buClr>
              <a:buSzPts val="2400"/>
              <a:buNone/>
            </a:pPr>
            <a:r>
              <a:rPr lang="en-GB" sz="1100" dirty="0"/>
              <a:t>Evnia offers a cluster of interconnected services from the early stages of a medical device’s lifecycle until its post-market adulthood. 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4"/>
              </a:buClr>
              <a:buSzPts val="2400"/>
              <a:buNone/>
            </a:pPr>
            <a:endParaRPr lang="en-GB" sz="1100" dirty="0"/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4"/>
              </a:buClr>
              <a:buSzPts val="2400"/>
              <a:buNone/>
            </a:pPr>
            <a:r>
              <a:rPr lang="en-GB" sz="1100" dirty="0"/>
              <a:t>We support healthcare innovation and promotion of patient safety by providing services in the fields of: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4"/>
              </a:buClr>
              <a:buSzPts val="2400"/>
              <a:buNone/>
            </a:pPr>
            <a:r>
              <a:rPr lang="en-GB" sz="1100" dirty="0"/>
              <a:t> 📌 Due Diligence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4"/>
              </a:buClr>
              <a:buSzPts val="2400"/>
              <a:buNone/>
            </a:pPr>
            <a:r>
              <a:rPr lang="en-GB" sz="1100" dirty="0"/>
              <a:t> 📌 Regulatory Strategy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4"/>
              </a:buClr>
              <a:buSzPts val="2400"/>
              <a:buNone/>
            </a:pPr>
            <a:r>
              <a:rPr lang="en-GB" sz="1100" dirty="0"/>
              <a:t> 📌Clinical Development Strategy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4"/>
              </a:buClr>
              <a:buSzPts val="2400"/>
              <a:buNone/>
            </a:pPr>
            <a:r>
              <a:rPr lang="en-GB" sz="1100" dirty="0"/>
              <a:t>📌 Post-Market Surveillance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4"/>
              </a:buClr>
              <a:buSzPts val="2400"/>
              <a:buNone/>
            </a:pPr>
            <a:r>
              <a:rPr lang="en-GB" sz="1100" dirty="0"/>
              <a:t>📌 Real World Evidence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4"/>
              </a:buClr>
              <a:buSzPts val="2400"/>
              <a:buNone/>
            </a:pPr>
            <a:r>
              <a:rPr lang="en-GB" sz="1100" dirty="0"/>
              <a:t>📌 Market Access and Reimbursement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4"/>
              </a:buClr>
              <a:buSzPts val="2400"/>
              <a:buNone/>
            </a:pPr>
            <a:r>
              <a:rPr lang="en-GB" sz="1100" dirty="0"/>
              <a:t>📌 EU and UK Representation Services (Authorised Representative &amp; UKCA UKRP)</a:t>
            </a:r>
            <a:endParaRPr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7D2E7-FC46-4075-073E-9868B576F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49885"/>
            <a:ext cx="5861095" cy="49582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CAA795C-F430-B115-F43C-DC70C1E5B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108" y="3500628"/>
            <a:ext cx="2780930" cy="74063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DD18116-C64F-4718-C008-87693D4A8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945" y="202486"/>
            <a:ext cx="2415380" cy="2178645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C014C51-E7FA-AE0A-ACF7-A5DB34CFF7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968" b="12966"/>
          <a:stretch/>
        </p:blipFill>
        <p:spPr>
          <a:xfrm>
            <a:off x="5683119" y="3973217"/>
            <a:ext cx="2360615" cy="1748402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A64C71-C78A-D76B-E327-DBB3022F9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5627" y="2492864"/>
            <a:ext cx="3121891" cy="908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BDA25C-0526-D327-442E-52F4C818B879}"/>
              </a:ext>
            </a:extLst>
          </p:cNvPr>
          <p:cNvSpPr txBox="1"/>
          <p:nvPr/>
        </p:nvSpPr>
        <p:spPr>
          <a:xfrm>
            <a:off x="5547180" y="2484965"/>
            <a:ext cx="283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Avenir Book" panose="02000503020000020003" pitchFamily="2" charset="0"/>
              </a:rPr>
              <a:t>Regulatory Affairs</a:t>
            </a:r>
          </a:p>
          <a:p>
            <a:r>
              <a:rPr lang="en-GB" sz="2000" dirty="0">
                <a:solidFill>
                  <a:srgbClr val="002060"/>
                </a:solidFill>
                <a:latin typeface="Avenir Book" panose="02000503020000020003" pitchFamily="2" charset="0"/>
              </a:rPr>
              <a:t>Clinical Affairs </a:t>
            </a:r>
          </a:p>
          <a:p>
            <a:r>
              <a:rPr lang="en-GB" sz="2000" dirty="0">
                <a:solidFill>
                  <a:srgbClr val="002060"/>
                </a:solidFill>
                <a:latin typeface="Avenir Book" panose="02000503020000020003" pitchFamily="2" charset="0"/>
              </a:rPr>
              <a:t>Real World Evidence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3037A-194A-F8D0-AE3E-6C5BF139BA10}"/>
              </a:ext>
            </a:extLst>
          </p:cNvPr>
          <p:cNvSpPr txBox="1"/>
          <p:nvPr/>
        </p:nvSpPr>
        <p:spPr>
          <a:xfrm>
            <a:off x="5786776" y="5932598"/>
            <a:ext cx="242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2060"/>
                </a:solidFill>
                <a:latin typeface="Avenir Book" panose="02000503020000020003" pitchFamily="2" charset="0"/>
              </a:rPr>
              <a:t>Patient Treatment</a:t>
            </a:r>
          </a:p>
          <a:p>
            <a:r>
              <a:rPr lang="en-GB" sz="1800" dirty="0">
                <a:solidFill>
                  <a:srgbClr val="002060"/>
                </a:solidFill>
                <a:latin typeface="Avenir Book" panose="02000503020000020003" pitchFamily="2" charset="0"/>
              </a:rPr>
              <a:t>Real World Evidence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925047-4EC1-4D63-59D0-D44E5783E53D}"/>
              </a:ext>
            </a:extLst>
          </p:cNvPr>
          <p:cNvSpPr txBox="1"/>
          <p:nvPr/>
        </p:nvSpPr>
        <p:spPr>
          <a:xfrm>
            <a:off x="8956108" y="4340125"/>
            <a:ext cx="295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2060"/>
                </a:solidFill>
                <a:latin typeface="Avenir Book" panose="02000503020000020003" pitchFamily="2" charset="0"/>
              </a:rPr>
              <a:t>Representation Services</a:t>
            </a:r>
          </a:p>
        </p:txBody>
      </p:sp>
      <p:pic>
        <p:nvPicPr>
          <p:cNvPr id="6" name="Picture 5" descr="A logo with a bird&#10;&#10;Description automatically generated">
            <a:extLst>
              <a:ext uri="{FF2B5EF4-FFF2-40B4-BE49-F238E27FC236}">
                <a16:creationId xmlns:a16="http://schemas.microsoft.com/office/drawing/2014/main" id="{BA87B35B-13E7-5A7D-0D45-BB9F554A4D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692" y="1825983"/>
            <a:ext cx="35814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31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150</Words>
  <Application>Microsoft Office PowerPoint</Application>
  <PresentationFormat>Widescreen</PresentationFormat>
  <Paragraphs>22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Avenir Book</vt:lpstr>
      <vt:lpstr>Arial</vt:lpstr>
      <vt:lpstr>Montserrat</vt:lpstr>
      <vt:lpstr>Open Sans</vt:lpstr>
      <vt:lpstr>Calibri</vt:lpstr>
      <vt:lpstr>Office Theme</vt:lpstr>
      <vt:lpstr>Optimize your vigilance searches with Evnia’s EVA algorithm</vt:lpstr>
      <vt:lpstr>PowerPoint Presentation</vt:lpstr>
      <vt:lpstr>PowerPoint Presentation</vt:lpstr>
      <vt:lpstr>How can Evnia help?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MDCG 2020-13 CEAR template is a helpful document for medical device manufacturers. It details minimum content a NB needs to document an assessment of a manufacturer's Clinical Evaluation. The Medical Devices Coordination Group (MDCG) provides advice to the European Commission. They assist in ensuring harmonised implementation of medical devices Regulations (EU) 2017/745 and 2017/746.  MDCG 2020-13 Clinical evaluation assessment report template was endorsed in July 2020.  template for the notified body to document the conclusions of its assessment of the clinical evaluation.</dc:title>
  <dc:creator>Valla, Vicky</dc:creator>
  <cp:lastModifiedBy>Vicky Valla</cp:lastModifiedBy>
  <cp:revision>46</cp:revision>
  <dcterms:modified xsi:type="dcterms:W3CDTF">2024-02-29T07:52:27Z</dcterms:modified>
</cp:coreProperties>
</file>