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7"/>
  </p:notesMasterIdLst>
  <p:sldIdLst>
    <p:sldId id="299" r:id="rId2"/>
    <p:sldId id="274" r:id="rId3"/>
    <p:sldId id="371" r:id="rId4"/>
    <p:sldId id="370" r:id="rId5"/>
    <p:sldId id="311" r:id="rId6"/>
  </p:sldIdLst>
  <p:sldSz cx="12192000" cy="6858000"/>
  <p:notesSz cx="6858000" cy="9144000"/>
  <p:embeddedFontLst>
    <p:embeddedFont>
      <p:font typeface="Montserrat" panose="00000500000000000000" pitchFamily="2" charset="0"/>
      <p:regular r:id="rId8"/>
      <p:bold r:id="rId9"/>
      <p:italic r:id="rId10"/>
      <p:boldItalic r:id="rId11"/>
    </p:embeddedFont>
    <p:embeddedFont>
      <p:font typeface="Open Sans" panose="020B0606030504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8" d="100"/>
          <a:sy n="98" d="100"/>
        </p:scale>
        <p:origin x="954" y="348"/>
      </p:cViewPr>
      <p:guideLst/>
    </p:cSldViewPr>
  </p:slideViewPr>
  <p:notesTextViewPr>
    <p:cViewPr>
      <p:scale>
        <a:sx n="3" d="2"/>
        <a:sy n="3" d="2"/>
      </p:scale>
      <p:origin x="0" y="0"/>
    </p:cViewPr>
  </p:notesTextViewPr>
  <p:sorterViewPr>
    <p:cViewPr>
      <p:scale>
        <a:sx n="190" d="100"/>
        <a:sy n="1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3" name="Google Shape;22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2307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a:extLst>
            <a:ext uri="{FF2B5EF4-FFF2-40B4-BE49-F238E27FC236}">
              <a16:creationId xmlns:a16="http://schemas.microsoft.com/office/drawing/2014/main" id="{D70512C7-B7BB-0331-E561-32806AD6CE77}"/>
            </a:ext>
          </a:extLst>
        </p:cNvPr>
        <p:cNvGrpSpPr/>
        <p:nvPr/>
      </p:nvGrpSpPr>
      <p:grpSpPr>
        <a:xfrm>
          <a:off x="0" y="0"/>
          <a:ext cx="0" cy="0"/>
          <a:chOff x="0" y="0"/>
          <a:chExt cx="0" cy="0"/>
        </a:xfrm>
      </p:grpSpPr>
      <p:sp>
        <p:nvSpPr>
          <p:cNvPr id="332" name="Google Shape;332;p19:notes">
            <a:extLst>
              <a:ext uri="{FF2B5EF4-FFF2-40B4-BE49-F238E27FC236}">
                <a16:creationId xmlns:a16="http://schemas.microsoft.com/office/drawing/2014/main" id="{6518BB0D-BB33-6CAA-B86C-522B851688C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19:notes">
            <a:extLst>
              <a:ext uri="{FF2B5EF4-FFF2-40B4-BE49-F238E27FC236}">
                <a16:creationId xmlns:a16="http://schemas.microsoft.com/office/drawing/2014/main" id="{48C30EA5-2918-2DAA-F04E-41ED248BDCD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7218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 name="Google Shape;33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90" name="Google Shape;390;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72198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09600" y="1054099"/>
            <a:ext cx="5705475" cy="1871663"/>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002744"/>
              </a:buClr>
              <a:buSzPts val="5400"/>
              <a:buFont typeface="Open Sans"/>
              <a:buNone/>
              <a:defRPr sz="5400" b="1" i="0">
                <a:solidFill>
                  <a:srgbClr val="002744"/>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609600" y="3017838"/>
            <a:ext cx="5705475" cy="1566862"/>
          </a:xfrm>
          <a:prstGeom prst="rect">
            <a:avLst/>
          </a:prstGeom>
          <a:noFill/>
          <a:ln>
            <a:noFill/>
          </a:ln>
        </p:spPr>
        <p:txBody>
          <a:bodyPr spcFirstLastPara="1" wrap="square" lIns="91425" tIns="45700" rIns="91425" bIns="45700" anchor="t" anchorCtr="0">
            <a:noAutofit/>
          </a:bodyPr>
          <a:lstStyle>
            <a:lvl1pPr lvl="0" algn="l">
              <a:lnSpc>
                <a:spcPct val="90000"/>
              </a:lnSpc>
              <a:spcBef>
                <a:spcPts val="1000"/>
              </a:spcBef>
              <a:spcAft>
                <a:spcPts val="0"/>
              </a:spcAft>
              <a:buClr>
                <a:srgbClr val="0389C6"/>
              </a:buClr>
              <a:buSzPts val="2400"/>
              <a:buNone/>
              <a:defRPr sz="2400" b="0" i="0">
                <a:solidFill>
                  <a:srgbClr val="0389C6"/>
                </a:solidFill>
                <a:latin typeface="Open Sans"/>
                <a:ea typeface="Open Sans"/>
                <a:cs typeface="Open Sans"/>
                <a:sym typeface="Open San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4" name="Google Shape;14;p2"/>
          <p:cNvPicPr preferRelativeResize="0"/>
          <p:nvPr/>
        </p:nvPicPr>
        <p:blipFill rotWithShape="1">
          <a:blip r:embed="rId2">
            <a:alphaModFix/>
          </a:blip>
          <a:srcRect r="26151"/>
          <a:stretch/>
        </p:blipFill>
        <p:spPr>
          <a:xfrm>
            <a:off x="6772275" y="-449431"/>
            <a:ext cx="5419725" cy="7436802"/>
          </a:xfrm>
          <a:prstGeom prst="rect">
            <a:avLst/>
          </a:prstGeom>
          <a:noFill/>
          <a:ln>
            <a:noFill/>
          </a:ln>
        </p:spPr>
      </p:pic>
      <p:pic>
        <p:nvPicPr>
          <p:cNvPr id="15" name="Google Shape;15;p2"/>
          <p:cNvPicPr preferRelativeResize="0"/>
          <p:nvPr/>
        </p:nvPicPr>
        <p:blipFill rotWithShape="1">
          <a:blip r:embed="rId3">
            <a:alphaModFix/>
          </a:blip>
          <a:srcRect l="19034" r="19188"/>
          <a:stretch/>
        </p:blipFill>
        <p:spPr>
          <a:xfrm>
            <a:off x="371475" y="5438110"/>
            <a:ext cx="1885950" cy="141989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02"/>
        <p:cNvGrpSpPr/>
        <p:nvPr/>
      </p:nvGrpSpPr>
      <p:grpSpPr>
        <a:xfrm>
          <a:off x="0" y="0"/>
          <a:ext cx="0" cy="0"/>
          <a:chOff x="0" y="0"/>
          <a:chExt cx="0" cy="0"/>
        </a:xfrm>
      </p:grpSpPr>
      <p:sp>
        <p:nvSpPr>
          <p:cNvPr id="203" name="Google Shape;203;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4" name="Google Shape;204;p4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05" name="Google Shape;205;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06" name="Google Shape;206;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7" name="Google Shape;207;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8" name="Google Shape;208;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09"/>
        <p:cNvGrpSpPr/>
        <p:nvPr/>
      </p:nvGrpSpPr>
      <p:grpSpPr>
        <a:xfrm>
          <a:off x="0" y="0"/>
          <a:ext cx="0" cy="0"/>
          <a:chOff x="0" y="0"/>
          <a:chExt cx="0" cy="0"/>
        </a:xfrm>
      </p:grpSpPr>
      <p:sp>
        <p:nvSpPr>
          <p:cNvPr id="210" name="Google Shape;210;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1" name="Google Shape;211;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2" name="Google Shape;21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3" name="Google Shape;21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4" name="Google Shape;21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15"/>
        <p:cNvGrpSpPr/>
        <p:nvPr/>
      </p:nvGrpSpPr>
      <p:grpSpPr>
        <a:xfrm>
          <a:off x="0" y="0"/>
          <a:ext cx="0" cy="0"/>
          <a:chOff x="0" y="0"/>
          <a:chExt cx="0" cy="0"/>
        </a:xfrm>
      </p:grpSpPr>
      <p:sp>
        <p:nvSpPr>
          <p:cNvPr id="216" name="Google Shape;216;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7" name="Google Shape;217;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8" name="Google Shape;218;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9" name="Google Shape;219;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0" name="Google Shape;220;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89"/>
        <p:cNvGrpSpPr/>
        <p:nvPr/>
      </p:nvGrpSpPr>
      <p:grpSpPr>
        <a:xfrm>
          <a:off x="0" y="0"/>
          <a:ext cx="0" cy="0"/>
          <a:chOff x="0" y="0"/>
          <a:chExt cx="0" cy="0"/>
        </a:xfrm>
      </p:grpSpPr>
      <p:sp>
        <p:nvSpPr>
          <p:cNvPr id="90" name="Google Shape;9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389C6"/>
              </a:buClr>
              <a:buSzPts val="4400"/>
              <a:buFont typeface="Open Sans"/>
              <a:buNone/>
              <a:defRPr b="0" i="0">
                <a:solidFill>
                  <a:srgbClr val="0389C6"/>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20"/>
          <p:cNvSpPr txBox="1">
            <a:spLocks noGrp="1"/>
          </p:cNvSpPr>
          <p:nvPr>
            <p:ph type="body" idx="1"/>
          </p:nvPr>
        </p:nvSpPr>
        <p:spPr>
          <a:xfrm>
            <a:off x="838200" y="1825625"/>
            <a:ext cx="5181600" cy="4320342"/>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02744"/>
              </a:buClr>
              <a:buSzPts val="2400"/>
              <a:buChar char="•"/>
              <a:defRPr sz="2400">
                <a:solidFill>
                  <a:srgbClr val="002744"/>
                </a:solidFill>
                <a:latin typeface="Montserrat"/>
                <a:ea typeface="Montserrat"/>
                <a:cs typeface="Montserrat"/>
                <a:sym typeface="Montserrat"/>
              </a:defRPr>
            </a:lvl1pPr>
            <a:lvl2pPr marL="914400" lvl="1" indent="-355600" algn="l">
              <a:lnSpc>
                <a:spcPct val="90000"/>
              </a:lnSpc>
              <a:spcBef>
                <a:spcPts val="500"/>
              </a:spcBef>
              <a:spcAft>
                <a:spcPts val="0"/>
              </a:spcAft>
              <a:buClr>
                <a:srgbClr val="002744"/>
              </a:buClr>
              <a:buSzPts val="2000"/>
              <a:buChar char="•"/>
              <a:defRPr sz="2000">
                <a:solidFill>
                  <a:srgbClr val="002744"/>
                </a:solidFill>
                <a:latin typeface="Montserrat"/>
                <a:ea typeface="Montserrat"/>
                <a:cs typeface="Montserrat"/>
                <a:sym typeface="Montserrat"/>
              </a:defRPr>
            </a:lvl2pPr>
            <a:lvl3pPr marL="1371600" lvl="2" indent="-342900" algn="l">
              <a:lnSpc>
                <a:spcPct val="90000"/>
              </a:lnSpc>
              <a:spcBef>
                <a:spcPts val="500"/>
              </a:spcBef>
              <a:spcAft>
                <a:spcPts val="0"/>
              </a:spcAft>
              <a:buClr>
                <a:srgbClr val="002744"/>
              </a:buClr>
              <a:buSzPts val="1800"/>
              <a:buChar char="•"/>
              <a:defRPr sz="1800">
                <a:solidFill>
                  <a:srgbClr val="002744"/>
                </a:solidFill>
                <a:latin typeface="Montserrat"/>
                <a:ea typeface="Montserrat"/>
                <a:cs typeface="Montserrat"/>
                <a:sym typeface="Montserrat"/>
              </a:defRPr>
            </a:lvl3pPr>
            <a:lvl4pPr marL="1828800" lvl="3"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4pPr>
            <a:lvl5pPr marL="2286000" lvl="4"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2" name="Google Shape;92;p20"/>
          <p:cNvSpPr>
            <a:spLocks noGrp="1"/>
          </p:cNvSpPr>
          <p:nvPr>
            <p:ph type="pic" idx="2"/>
          </p:nvPr>
        </p:nvSpPr>
        <p:spPr>
          <a:xfrm>
            <a:off x="6296025" y="1825625"/>
            <a:ext cx="5057775" cy="4320342"/>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93" name="Google Shape;93;p20"/>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6_Two Content">
  <p:cSld name="6_Two Content">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0" y="0"/>
            <a:ext cx="12192000" cy="1325563"/>
          </a:xfrm>
          <a:prstGeom prst="rect">
            <a:avLst/>
          </a:prstGeom>
          <a:solidFill>
            <a:srgbClr val="002744"/>
          </a:solid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2F2F2"/>
              </a:buClr>
              <a:buSzPts val="4400"/>
              <a:buFont typeface="Open Sans"/>
              <a:buNone/>
              <a:defRPr b="0" i="0">
                <a:solidFill>
                  <a:srgbClr val="F2F2F2"/>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38" name="Google Shape;138;p25"/>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5_Two Content">
  <p:cSld name="5_Two Content">
    <p:spTree>
      <p:nvGrpSpPr>
        <p:cNvPr id="1" name="Shape 164"/>
        <p:cNvGrpSpPr/>
        <p:nvPr/>
      </p:nvGrpSpPr>
      <p:grpSpPr>
        <a:xfrm>
          <a:off x="0" y="0"/>
          <a:ext cx="0" cy="0"/>
          <a:chOff x="0" y="0"/>
          <a:chExt cx="0" cy="0"/>
        </a:xfrm>
      </p:grpSpPr>
      <p:sp>
        <p:nvSpPr>
          <p:cNvPr id="165" name="Google Shape;165;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389C6"/>
              </a:buClr>
              <a:buSzPts val="4400"/>
              <a:buFont typeface="Open Sans"/>
              <a:buNone/>
              <a:defRPr b="0" i="0">
                <a:solidFill>
                  <a:srgbClr val="0389C6"/>
                </a:solidFill>
                <a:latin typeface="Open Sans"/>
                <a:ea typeface="Open Sans"/>
                <a:cs typeface="Open Sans"/>
                <a:sym typeface="Open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6" name="Google Shape;166;p37"/>
          <p:cNvSpPr txBox="1">
            <a:spLocks noGrp="1"/>
          </p:cNvSpPr>
          <p:nvPr>
            <p:ph type="body" idx="1"/>
          </p:nvPr>
        </p:nvSpPr>
        <p:spPr>
          <a:xfrm>
            <a:off x="838200" y="4437090"/>
            <a:ext cx="5117269" cy="172386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002744"/>
              </a:buClr>
              <a:buSzPts val="1800"/>
              <a:buChar char="•"/>
              <a:defRPr sz="1800">
                <a:solidFill>
                  <a:srgbClr val="002744"/>
                </a:solidFill>
                <a:latin typeface="Montserrat"/>
                <a:ea typeface="Montserrat"/>
                <a:cs typeface="Montserrat"/>
                <a:sym typeface="Montserrat"/>
              </a:defRPr>
            </a:lvl1pPr>
            <a:lvl2pPr marL="914400" lvl="1"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2pPr>
            <a:lvl3pPr marL="1371600" lvl="2" indent="-317500" algn="l">
              <a:lnSpc>
                <a:spcPct val="90000"/>
              </a:lnSpc>
              <a:spcBef>
                <a:spcPts val="500"/>
              </a:spcBef>
              <a:spcAft>
                <a:spcPts val="0"/>
              </a:spcAft>
              <a:buClr>
                <a:srgbClr val="002744"/>
              </a:buClr>
              <a:buSzPts val="1400"/>
              <a:buChar char="•"/>
              <a:defRPr sz="1400">
                <a:solidFill>
                  <a:srgbClr val="002744"/>
                </a:solidFill>
                <a:latin typeface="Montserrat"/>
                <a:ea typeface="Montserrat"/>
                <a:cs typeface="Montserrat"/>
                <a:sym typeface="Montserrat"/>
              </a:defRPr>
            </a:lvl3pPr>
            <a:lvl4pPr marL="1828800" lvl="3"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4pPr>
            <a:lvl5pPr marL="2286000" lvl="4"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7" name="Google Shape;167;p37"/>
          <p:cNvSpPr>
            <a:spLocks noGrp="1"/>
          </p:cNvSpPr>
          <p:nvPr>
            <p:ph type="pic" idx="2"/>
          </p:nvPr>
        </p:nvSpPr>
        <p:spPr>
          <a:xfrm>
            <a:off x="838201" y="1989450"/>
            <a:ext cx="5117269" cy="2323476"/>
          </a:xfrm>
          <a:prstGeom prst="rect">
            <a:avLst/>
          </a:prstGeom>
          <a:solidFill>
            <a:srgbClr val="D8D8D8"/>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68" name="Google Shape;168;p37"/>
          <p:cNvSpPr txBox="1">
            <a:spLocks noGrp="1"/>
          </p:cNvSpPr>
          <p:nvPr>
            <p:ph type="body" idx="3"/>
          </p:nvPr>
        </p:nvSpPr>
        <p:spPr>
          <a:xfrm>
            <a:off x="6236531" y="4437090"/>
            <a:ext cx="5117269" cy="172386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002744"/>
              </a:buClr>
              <a:buSzPts val="1800"/>
              <a:buChar char="•"/>
              <a:defRPr sz="1800">
                <a:solidFill>
                  <a:srgbClr val="002744"/>
                </a:solidFill>
                <a:latin typeface="Montserrat"/>
                <a:ea typeface="Montserrat"/>
                <a:cs typeface="Montserrat"/>
                <a:sym typeface="Montserrat"/>
              </a:defRPr>
            </a:lvl1pPr>
            <a:lvl2pPr marL="914400" lvl="1" indent="-330200" algn="l">
              <a:lnSpc>
                <a:spcPct val="90000"/>
              </a:lnSpc>
              <a:spcBef>
                <a:spcPts val="500"/>
              </a:spcBef>
              <a:spcAft>
                <a:spcPts val="0"/>
              </a:spcAft>
              <a:buClr>
                <a:srgbClr val="002744"/>
              </a:buClr>
              <a:buSzPts val="1600"/>
              <a:buChar char="•"/>
              <a:defRPr sz="1600">
                <a:solidFill>
                  <a:srgbClr val="002744"/>
                </a:solidFill>
                <a:latin typeface="Montserrat"/>
                <a:ea typeface="Montserrat"/>
                <a:cs typeface="Montserrat"/>
                <a:sym typeface="Montserrat"/>
              </a:defRPr>
            </a:lvl2pPr>
            <a:lvl3pPr marL="1371600" lvl="2" indent="-317500" algn="l">
              <a:lnSpc>
                <a:spcPct val="90000"/>
              </a:lnSpc>
              <a:spcBef>
                <a:spcPts val="500"/>
              </a:spcBef>
              <a:spcAft>
                <a:spcPts val="0"/>
              </a:spcAft>
              <a:buClr>
                <a:srgbClr val="002744"/>
              </a:buClr>
              <a:buSzPts val="1400"/>
              <a:buChar char="•"/>
              <a:defRPr sz="1400">
                <a:solidFill>
                  <a:srgbClr val="002744"/>
                </a:solidFill>
                <a:latin typeface="Montserrat"/>
                <a:ea typeface="Montserrat"/>
                <a:cs typeface="Montserrat"/>
                <a:sym typeface="Montserrat"/>
              </a:defRPr>
            </a:lvl3pPr>
            <a:lvl4pPr marL="1828800" lvl="3"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4pPr>
            <a:lvl5pPr marL="2286000" lvl="4" indent="-304800" algn="l">
              <a:lnSpc>
                <a:spcPct val="90000"/>
              </a:lnSpc>
              <a:spcBef>
                <a:spcPts val="500"/>
              </a:spcBef>
              <a:spcAft>
                <a:spcPts val="0"/>
              </a:spcAft>
              <a:buClr>
                <a:srgbClr val="002744"/>
              </a:buClr>
              <a:buSzPts val="1200"/>
              <a:buChar char="•"/>
              <a:defRPr sz="1200">
                <a:solidFill>
                  <a:srgbClr val="002744"/>
                </a:solidFill>
                <a:latin typeface="Montserrat"/>
                <a:ea typeface="Montserrat"/>
                <a:cs typeface="Montserrat"/>
                <a:sym typeface="Montserrat"/>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9" name="Google Shape;169;p37"/>
          <p:cNvSpPr>
            <a:spLocks noGrp="1"/>
          </p:cNvSpPr>
          <p:nvPr>
            <p:ph type="pic" idx="4"/>
          </p:nvPr>
        </p:nvSpPr>
        <p:spPr>
          <a:xfrm>
            <a:off x="6236532" y="1989450"/>
            <a:ext cx="5117269" cy="2323476"/>
          </a:xfrm>
          <a:prstGeom prst="rect">
            <a:avLst/>
          </a:prstGeom>
          <a:solidFill>
            <a:srgbClr val="D8D8D8"/>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Montserrat"/>
                <a:ea typeface="Montserrat"/>
                <a:cs typeface="Montserrat"/>
                <a:sym typeface="Montserrat"/>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70" name="Google Shape;170;p37"/>
          <p:cNvPicPr preferRelativeResize="0"/>
          <p:nvPr/>
        </p:nvPicPr>
        <p:blipFill rotWithShape="1">
          <a:blip r:embed="rId2">
            <a:alphaModFix/>
          </a:blip>
          <a:srcRect l="19034" r="19188"/>
          <a:stretch/>
        </p:blipFill>
        <p:spPr>
          <a:xfrm>
            <a:off x="190938" y="5906124"/>
            <a:ext cx="1204584" cy="90690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1"/>
        <p:cNvGrpSpPr/>
        <p:nvPr/>
      </p:nvGrpSpPr>
      <p:grpSpPr>
        <a:xfrm>
          <a:off x="0" y="0"/>
          <a:ext cx="0" cy="0"/>
          <a:chOff x="0" y="0"/>
          <a:chExt cx="0" cy="0"/>
        </a:xfrm>
      </p:grpSpPr>
      <p:sp>
        <p:nvSpPr>
          <p:cNvPr id="172" name="Google Shape;172;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3" name="Google Shape;173;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174" name="Google Shape;174;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5" name="Google Shape;175;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6" name="Google Shape;176;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77"/>
        <p:cNvGrpSpPr/>
        <p:nvPr/>
      </p:nvGrpSpPr>
      <p:grpSpPr>
        <a:xfrm>
          <a:off x="0" y="0"/>
          <a:ext cx="0" cy="0"/>
          <a:chOff x="0" y="0"/>
          <a:chExt cx="0" cy="0"/>
        </a:xfrm>
      </p:grpSpPr>
      <p:sp>
        <p:nvSpPr>
          <p:cNvPr id="178" name="Google Shape;178;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9" name="Google Shape;179;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80" name="Google Shape;180;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1" name="Google Shape;181;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82" name="Google Shape;182;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3" name="Google Shape;183;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4" name="Google Shape;184;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5" name="Google Shape;185;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6"/>
        <p:cNvGrpSpPr/>
        <p:nvPr/>
      </p:nvGrpSpPr>
      <p:grpSpPr>
        <a:xfrm>
          <a:off x="0" y="0"/>
          <a:ext cx="0" cy="0"/>
          <a:chOff x="0" y="0"/>
          <a:chExt cx="0" cy="0"/>
        </a:xfrm>
      </p:grpSpPr>
      <p:sp>
        <p:nvSpPr>
          <p:cNvPr id="187" name="Google Shape;187;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8" name="Google Shape;188;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9" name="Google Shape;189;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1"/>
        <p:cNvGrpSpPr/>
        <p:nvPr/>
      </p:nvGrpSpPr>
      <p:grpSpPr>
        <a:xfrm>
          <a:off x="0" y="0"/>
          <a:ext cx="0" cy="0"/>
          <a:chOff x="0" y="0"/>
          <a:chExt cx="0" cy="0"/>
        </a:xfrm>
      </p:grpSpPr>
      <p:sp>
        <p:nvSpPr>
          <p:cNvPr id="192" name="Google Shape;192;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3" name="Google Shape;193;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4" name="Google Shape;194;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95"/>
        <p:cNvGrpSpPr/>
        <p:nvPr/>
      </p:nvGrpSpPr>
      <p:grpSpPr>
        <a:xfrm>
          <a:off x="0" y="0"/>
          <a:ext cx="0" cy="0"/>
          <a:chOff x="0" y="0"/>
          <a:chExt cx="0" cy="0"/>
        </a:xfrm>
      </p:grpSpPr>
      <p:sp>
        <p:nvSpPr>
          <p:cNvPr id="196" name="Google Shape;196;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7" name="Google Shape;197;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98" name="Google Shape;198;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99" name="Google Shape;199;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0" name="Google Shape;200;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1" name="Google Shape;201;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93" r:id="rId1"/>
    <p:sldLayoutId id="2147483666" r:id="rId2"/>
    <p:sldLayoutId id="2147483671"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3" name="Title 2"/>
          <p:cNvSpPr>
            <a:spLocks noGrp="1"/>
          </p:cNvSpPr>
          <p:nvPr>
            <p:ph type="ctrTitle"/>
          </p:nvPr>
        </p:nvSpPr>
        <p:spPr>
          <a:xfrm>
            <a:off x="249676" y="645537"/>
            <a:ext cx="6754238" cy="1698829"/>
          </a:xfrm>
        </p:spPr>
        <p:txBody>
          <a:bodyPr/>
          <a:lstStyle/>
          <a:p>
            <a:pPr algn="ctr"/>
            <a:r>
              <a:rPr lang="en-GB" sz="3000" dirty="0"/>
              <a:t>Germany’s “Medical Research Act”: Revision of laws for clinical trials with pharmaceuticals, medical devices and companion diagnostics </a:t>
            </a:r>
          </a:p>
        </p:txBody>
      </p:sp>
    </p:spTree>
    <p:extLst>
      <p:ext uri="{BB962C8B-B14F-4D97-AF65-F5344CB8AC3E}">
        <p14:creationId xmlns:p14="http://schemas.microsoft.com/office/powerpoint/2010/main" val="332044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64"/>
          <p:cNvSpPr txBox="1">
            <a:spLocks noGrp="1"/>
          </p:cNvSpPr>
          <p:nvPr>
            <p:ph type="title"/>
          </p:nvPr>
        </p:nvSpPr>
        <p:spPr>
          <a:xfrm>
            <a:off x="630400" y="15580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389C6"/>
              </a:buClr>
              <a:buSzPts val="4400"/>
              <a:buFont typeface="Open Sans"/>
              <a:buNone/>
            </a:pPr>
            <a:r>
              <a:rPr lang="en-GB" sz="3200" dirty="0"/>
              <a:t>What is  the German ‘’Medical Research Act’’?</a:t>
            </a:r>
            <a:endParaRPr sz="3200" dirty="0"/>
          </a:p>
        </p:txBody>
      </p:sp>
      <p:sp>
        <p:nvSpPr>
          <p:cNvPr id="336" name="Google Shape;336;p64"/>
          <p:cNvSpPr txBox="1">
            <a:spLocks noGrp="1"/>
          </p:cNvSpPr>
          <p:nvPr>
            <p:ph type="body" idx="1"/>
          </p:nvPr>
        </p:nvSpPr>
        <p:spPr>
          <a:xfrm>
            <a:off x="6559407" y="2060974"/>
            <a:ext cx="5181600" cy="2249669"/>
          </a:xfrm>
          <a:prstGeom prst="rect">
            <a:avLst/>
          </a:prstGeom>
          <a:noFill/>
          <a:ln>
            <a:noFill/>
          </a:ln>
        </p:spPr>
        <p:txBody>
          <a:bodyPr spcFirstLastPara="1" wrap="square" lIns="91425" tIns="45700" rIns="91425" bIns="45700" anchor="t" anchorCtr="0">
            <a:noAutofit/>
          </a:bodyPr>
          <a:lstStyle/>
          <a:p>
            <a:pPr marL="228600" lvl="0" indent="-76200" algn="l" rtl="0">
              <a:lnSpc>
                <a:spcPct val="90000"/>
              </a:lnSpc>
              <a:spcBef>
                <a:spcPts val="0"/>
              </a:spcBef>
              <a:spcAft>
                <a:spcPts val="0"/>
              </a:spcAft>
              <a:buClr>
                <a:srgbClr val="002744"/>
              </a:buClr>
              <a:buSzPts val="2400"/>
              <a:buNone/>
            </a:pPr>
            <a:r>
              <a:rPr lang="en-GB" sz="1200" dirty="0"/>
              <a:t>The German Federal Health Ministry has published the draft for a “Medical Research Act” (</a:t>
            </a:r>
            <a:r>
              <a:rPr lang="en-GB" sz="1200" dirty="0" err="1"/>
              <a:t>Medizinforschungsgesetz</a:t>
            </a:r>
            <a:r>
              <a:rPr lang="en-GB" sz="1200" dirty="0"/>
              <a:t> or MFG). </a:t>
            </a:r>
          </a:p>
          <a:p>
            <a:pPr marL="228600" lvl="0" indent="-76200" algn="l" rtl="0">
              <a:lnSpc>
                <a:spcPct val="90000"/>
              </a:lnSpc>
              <a:spcBef>
                <a:spcPts val="0"/>
              </a:spcBef>
              <a:spcAft>
                <a:spcPts val="0"/>
              </a:spcAft>
              <a:buClr>
                <a:srgbClr val="002744"/>
              </a:buClr>
              <a:buSzPts val="2400"/>
              <a:buNone/>
            </a:pPr>
            <a:endParaRPr lang="en-GB" sz="1200" dirty="0"/>
          </a:p>
          <a:p>
            <a:pPr marL="228600" lvl="0" indent="-76200" algn="l" rtl="0">
              <a:lnSpc>
                <a:spcPct val="90000"/>
              </a:lnSpc>
              <a:spcBef>
                <a:spcPts val="0"/>
              </a:spcBef>
              <a:spcAft>
                <a:spcPts val="0"/>
              </a:spcAft>
              <a:buClr>
                <a:srgbClr val="002744"/>
              </a:buClr>
              <a:buSzPts val="2400"/>
              <a:buNone/>
            </a:pPr>
            <a:r>
              <a:rPr lang="en-GB" sz="1200" dirty="0"/>
              <a:t>The draft bill proposes amendments in </a:t>
            </a:r>
          </a:p>
          <a:p>
            <a:pPr marL="438150" lvl="0" indent="-285750" algn="l" rtl="0">
              <a:lnSpc>
                <a:spcPct val="150000"/>
              </a:lnSpc>
              <a:spcBef>
                <a:spcPts val="0"/>
              </a:spcBef>
              <a:spcAft>
                <a:spcPts val="0"/>
              </a:spcAft>
              <a:buClr>
                <a:srgbClr val="002744"/>
              </a:buClr>
              <a:buSzPts val="2400"/>
              <a:buFont typeface="Wingdings" panose="05000000000000000000" pitchFamily="2" charset="2"/>
              <a:buChar char="§"/>
            </a:pPr>
            <a:r>
              <a:rPr lang="en-GB" sz="1200" dirty="0"/>
              <a:t>the conduct of clinical research activities</a:t>
            </a:r>
          </a:p>
          <a:p>
            <a:pPr marL="438150" lvl="0" indent="-285750" algn="l" rtl="0">
              <a:lnSpc>
                <a:spcPct val="150000"/>
              </a:lnSpc>
              <a:spcBef>
                <a:spcPts val="0"/>
              </a:spcBef>
              <a:spcAft>
                <a:spcPts val="0"/>
              </a:spcAft>
              <a:buClr>
                <a:srgbClr val="002744"/>
              </a:buClr>
              <a:buSzPts val="2400"/>
              <a:buFont typeface="Wingdings" panose="05000000000000000000" pitchFamily="2" charset="2"/>
              <a:buChar char="§"/>
            </a:pPr>
            <a:r>
              <a:rPr lang="en-GB" sz="1200" dirty="0"/>
              <a:t>GMP considerations for ATMPs up </a:t>
            </a:r>
          </a:p>
          <a:p>
            <a:pPr marL="438150" lvl="0" indent="-285750" algn="l" rtl="0">
              <a:lnSpc>
                <a:spcPct val="150000"/>
              </a:lnSpc>
              <a:spcBef>
                <a:spcPts val="0"/>
              </a:spcBef>
              <a:spcAft>
                <a:spcPts val="0"/>
              </a:spcAft>
              <a:buClr>
                <a:srgbClr val="002744"/>
              </a:buClr>
              <a:buSzPts val="2400"/>
              <a:buFont typeface="Wingdings" panose="05000000000000000000" pitchFamily="2" charset="2"/>
              <a:buChar char="§"/>
            </a:pPr>
            <a:r>
              <a:rPr lang="en-GB" sz="1200" dirty="0"/>
              <a:t>pharmaceutical pricing and reimbursement (AMNOG)</a:t>
            </a:r>
          </a:p>
          <a:p>
            <a:pPr marL="438150" lvl="0" indent="-285750" algn="l" rtl="0">
              <a:lnSpc>
                <a:spcPct val="150000"/>
              </a:lnSpc>
              <a:spcBef>
                <a:spcPts val="0"/>
              </a:spcBef>
              <a:spcAft>
                <a:spcPts val="0"/>
              </a:spcAft>
              <a:buClr>
                <a:srgbClr val="002744"/>
              </a:buClr>
              <a:buSzPts val="2400"/>
              <a:buFont typeface="Wingdings" panose="05000000000000000000" pitchFamily="2" charset="2"/>
              <a:buChar char="§"/>
            </a:pPr>
            <a:r>
              <a:rPr lang="en-GB" sz="1200" dirty="0"/>
              <a:t>administrative re-organizations of regulatory agencies and Ethics Committees</a:t>
            </a:r>
            <a:endParaRPr sz="1200" dirty="0"/>
          </a:p>
        </p:txBody>
      </p:sp>
      <p:sp>
        <p:nvSpPr>
          <p:cNvPr id="3" name="Google Shape;336;p64">
            <a:extLst>
              <a:ext uri="{FF2B5EF4-FFF2-40B4-BE49-F238E27FC236}">
                <a16:creationId xmlns:a16="http://schemas.microsoft.com/office/drawing/2014/main" id="{7020C178-9FC6-1722-F7A9-87CFCB15DF79}"/>
              </a:ext>
            </a:extLst>
          </p:cNvPr>
          <p:cNvSpPr txBox="1">
            <a:spLocks/>
          </p:cNvSpPr>
          <p:nvPr/>
        </p:nvSpPr>
        <p:spPr>
          <a:xfrm>
            <a:off x="267509" y="2060974"/>
            <a:ext cx="5181600" cy="253177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rgbClr val="002744"/>
              </a:buClr>
              <a:buSzPts val="2400"/>
              <a:buFont typeface="Arial"/>
              <a:buChar char="•"/>
              <a:defRPr sz="2400" b="0" i="0" u="none" strike="noStrike" cap="none">
                <a:solidFill>
                  <a:srgbClr val="002744"/>
                </a:solidFill>
                <a:latin typeface="Montserrat"/>
                <a:ea typeface="Montserrat"/>
                <a:cs typeface="Montserrat"/>
                <a:sym typeface="Montserrat"/>
              </a:defRPr>
            </a:lvl1pPr>
            <a:lvl2pPr marL="914400" marR="0" lvl="1" indent="-355600" algn="l" rtl="0">
              <a:lnSpc>
                <a:spcPct val="90000"/>
              </a:lnSpc>
              <a:spcBef>
                <a:spcPts val="500"/>
              </a:spcBef>
              <a:spcAft>
                <a:spcPts val="0"/>
              </a:spcAft>
              <a:buClr>
                <a:srgbClr val="002744"/>
              </a:buClr>
              <a:buSzPts val="2000"/>
              <a:buFont typeface="Arial"/>
              <a:buChar char="•"/>
              <a:defRPr sz="2000" b="0" i="0" u="none" strike="noStrike" cap="none">
                <a:solidFill>
                  <a:srgbClr val="002744"/>
                </a:solidFill>
                <a:latin typeface="Montserrat"/>
                <a:ea typeface="Montserrat"/>
                <a:cs typeface="Montserrat"/>
                <a:sym typeface="Montserrat"/>
              </a:defRPr>
            </a:lvl2pPr>
            <a:lvl3pPr marL="1371600" marR="0" lvl="2" indent="-342900" algn="l" rtl="0">
              <a:lnSpc>
                <a:spcPct val="90000"/>
              </a:lnSpc>
              <a:spcBef>
                <a:spcPts val="500"/>
              </a:spcBef>
              <a:spcAft>
                <a:spcPts val="0"/>
              </a:spcAft>
              <a:buClr>
                <a:srgbClr val="002744"/>
              </a:buClr>
              <a:buSzPts val="1800"/>
              <a:buFont typeface="Arial"/>
              <a:buChar char="•"/>
              <a:defRPr sz="1800" b="0" i="0" u="none" strike="noStrike" cap="none">
                <a:solidFill>
                  <a:srgbClr val="002744"/>
                </a:solidFill>
                <a:latin typeface="Montserrat"/>
                <a:ea typeface="Montserrat"/>
                <a:cs typeface="Montserrat"/>
                <a:sym typeface="Montserrat"/>
              </a:defRPr>
            </a:lvl3pPr>
            <a:lvl4pPr marL="1828800" marR="0" lvl="3" indent="-330200" algn="l" rtl="0">
              <a:lnSpc>
                <a:spcPct val="90000"/>
              </a:lnSpc>
              <a:spcBef>
                <a:spcPts val="500"/>
              </a:spcBef>
              <a:spcAft>
                <a:spcPts val="0"/>
              </a:spcAft>
              <a:buClr>
                <a:srgbClr val="002744"/>
              </a:buClr>
              <a:buSzPts val="1600"/>
              <a:buFont typeface="Arial"/>
              <a:buChar char="•"/>
              <a:defRPr sz="1600" b="0" i="0" u="none" strike="noStrike" cap="none">
                <a:solidFill>
                  <a:srgbClr val="002744"/>
                </a:solidFill>
                <a:latin typeface="Montserrat"/>
                <a:ea typeface="Montserrat"/>
                <a:cs typeface="Montserrat"/>
                <a:sym typeface="Montserrat"/>
              </a:defRPr>
            </a:lvl4pPr>
            <a:lvl5pPr marL="2286000" marR="0" lvl="4" indent="-330200" algn="l" rtl="0">
              <a:lnSpc>
                <a:spcPct val="90000"/>
              </a:lnSpc>
              <a:spcBef>
                <a:spcPts val="500"/>
              </a:spcBef>
              <a:spcAft>
                <a:spcPts val="0"/>
              </a:spcAft>
              <a:buClr>
                <a:srgbClr val="002744"/>
              </a:buClr>
              <a:buSzPts val="1600"/>
              <a:buFont typeface="Arial"/>
              <a:buChar char="•"/>
              <a:defRPr sz="1600" b="0" i="0" u="none" strike="noStrike" cap="none">
                <a:solidFill>
                  <a:srgbClr val="002744"/>
                </a:solidFill>
                <a:latin typeface="Montserrat"/>
                <a:ea typeface="Montserrat"/>
                <a:cs typeface="Montserrat"/>
                <a:sym typeface="Montserrat"/>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28600" indent="-76200">
              <a:spcBef>
                <a:spcPts val="0"/>
              </a:spcBef>
              <a:buFont typeface="Arial"/>
              <a:buNone/>
            </a:pPr>
            <a:r>
              <a:rPr lang="en-GB" sz="1200" dirty="0"/>
              <a:t>On 13 December 2023, the German Federal Government officially published a Strategy Paper (</a:t>
            </a:r>
            <a:r>
              <a:rPr lang="en-GB" sz="1200" dirty="0" err="1"/>
              <a:t>Strategiepapier</a:t>
            </a:r>
            <a:r>
              <a:rPr lang="en-GB" sz="1200" dirty="0"/>
              <a:t>) for the new Pharma Strategy. </a:t>
            </a:r>
          </a:p>
          <a:p>
            <a:pPr marL="228600" indent="-76200">
              <a:spcBef>
                <a:spcPts val="0"/>
              </a:spcBef>
              <a:buFont typeface="Arial"/>
              <a:buNone/>
            </a:pPr>
            <a:endParaRPr lang="en-GB" sz="1200" dirty="0"/>
          </a:p>
          <a:p>
            <a:pPr marL="228600" indent="-76200">
              <a:spcBef>
                <a:spcPts val="0"/>
              </a:spcBef>
              <a:buFont typeface="Arial"/>
              <a:buNone/>
            </a:pPr>
            <a:endParaRPr lang="en-GB" sz="1200" dirty="0"/>
          </a:p>
          <a:p>
            <a:pPr marL="228600" indent="-76200">
              <a:spcBef>
                <a:spcPts val="0"/>
              </a:spcBef>
              <a:buFont typeface="Arial"/>
              <a:buNone/>
            </a:pPr>
            <a:r>
              <a:rPr lang="en-GB" sz="1200" dirty="0"/>
              <a:t>The Medical Research Act is part of Germany’s new National Pharma Strategy aiming to transform the country into a more attractive destination for pharmaceutical research and manufacturing.</a:t>
            </a:r>
          </a:p>
          <a:p>
            <a:pPr marL="228600" indent="-76200">
              <a:spcBef>
                <a:spcPts val="0"/>
              </a:spcBef>
              <a:buFont typeface="Arial"/>
              <a:buNone/>
            </a:pPr>
            <a:endParaRPr lang="en-GB" sz="1200" dirty="0"/>
          </a:p>
          <a:p>
            <a:pPr marL="228600" indent="-76200">
              <a:spcBef>
                <a:spcPts val="0"/>
              </a:spcBef>
              <a:buFont typeface="Arial"/>
              <a:buNone/>
            </a:pPr>
            <a:endParaRPr lang="en-GB" sz="1200" dirty="0"/>
          </a:p>
          <a:p>
            <a:pPr marL="228600" indent="-76200">
              <a:spcBef>
                <a:spcPts val="0"/>
              </a:spcBef>
              <a:buFont typeface="Arial"/>
              <a:buNone/>
            </a:pPr>
            <a:r>
              <a:rPr lang="en-GB" sz="1200" dirty="0"/>
              <a:t>On 26 January 2024, the draft bill was distributed to stakeholders. Comments can be submitted until 22 February 2024.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34">
          <a:extLst>
            <a:ext uri="{FF2B5EF4-FFF2-40B4-BE49-F238E27FC236}">
              <a16:creationId xmlns:a16="http://schemas.microsoft.com/office/drawing/2014/main" id="{991E144D-5B65-9527-93A6-8EF1E05191D6}"/>
            </a:ext>
          </a:extLst>
        </p:cNvPr>
        <p:cNvGrpSpPr/>
        <p:nvPr/>
      </p:nvGrpSpPr>
      <p:grpSpPr>
        <a:xfrm>
          <a:off x="0" y="0"/>
          <a:ext cx="0" cy="0"/>
          <a:chOff x="0" y="0"/>
          <a:chExt cx="0" cy="0"/>
        </a:xfrm>
      </p:grpSpPr>
      <p:sp>
        <p:nvSpPr>
          <p:cNvPr id="335" name="Google Shape;335;p64">
            <a:extLst>
              <a:ext uri="{FF2B5EF4-FFF2-40B4-BE49-F238E27FC236}">
                <a16:creationId xmlns:a16="http://schemas.microsoft.com/office/drawing/2014/main" id="{B06BEAF4-E75F-73BA-875E-AC616919863D}"/>
              </a:ext>
            </a:extLst>
          </p:cNvPr>
          <p:cNvSpPr txBox="1">
            <a:spLocks noGrp="1"/>
          </p:cNvSpPr>
          <p:nvPr>
            <p:ph type="title"/>
          </p:nvPr>
        </p:nvSpPr>
        <p:spPr>
          <a:xfrm>
            <a:off x="630400" y="15580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389C6"/>
              </a:buClr>
              <a:buSzPts val="4400"/>
              <a:buFont typeface="Open Sans"/>
              <a:buNone/>
            </a:pPr>
            <a:r>
              <a:rPr lang="en-GB" sz="3200" dirty="0"/>
              <a:t>Proposed Changes for Clinical Trials in the “Medical Research Act”</a:t>
            </a:r>
            <a:endParaRPr sz="3200" dirty="0"/>
          </a:p>
        </p:txBody>
      </p:sp>
      <p:sp>
        <p:nvSpPr>
          <p:cNvPr id="336" name="Google Shape;336;p64">
            <a:extLst>
              <a:ext uri="{FF2B5EF4-FFF2-40B4-BE49-F238E27FC236}">
                <a16:creationId xmlns:a16="http://schemas.microsoft.com/office/drawing/2014/main" id="{833E5F53-8E5C-3FC4-2AFF-EC4E7B54FCA9}"/>
              </a:ext>
            </a:extLst>
          </p:cNvPr>
          <p:cNvSpPr txBox="1">
            <a:spLocks noGrp="1"/>
          </p:cNvSpPr>
          <p:nvPr>
            <p:ph type="body" idx="1"/>
          </p:nvPr>
        </p:nvSpPr>
        <p:spPr>
          <a:xfrm>
            <a:off x="435847" y="2515727"/>
            <a:ext cx="4038877" cy="1826546"/>
          </a:xfrm>
          <a:prstGeom prst="rect">
            <a:avLst/>
          </a:prstGeom>
          <a:noFill/>
          <a:ln w="19050">
            <a:solidFill>
              <a:schemeClr val="accent5">
                <a:lumMod val="50000"/>
              </a:schemeClr>
            </a:solidFill>
            <a:prstDash val="sysDot"/>
          </a:ln>
        </p:spPr>
        <p:txBody>
          <a:bodyPr spcFirstLastPara="1" wrap="square" lIns="91425" tIns="45700" rIns="91425" bIns="45700" anchor="t" anchorCtr="0">
            <a:noAutofit/>
          </a:bodyPr>
          <a:lstStyle/>
          <a:p>
            <a:pPr marL="228600" lvl="0" indent="-76200" algn="l" rtl="0">
              <a:lnSpc>
                <a:spcPct val="100000"/>
              </a:lnSpc>
              <a:spcBef>
                <a:spcPts val="0"/>
              </a:spcBef>
              <a:spcAft>
                <a:spcPts val="0"/>
              </a:spcAft>
              <a:buClr>
                <a:srgbClr val="002744"/>
              </a:buClr>
              <a:buSzPts val="2400"/>
              <a:buNone/>
            </a:pPr>
            <a:r>
              <a:rPr lang="en-GB" sz="1200" dirty="0"/>
              <a:t>Germany is the only Eu country with two different regulatory agencies (</a:t>
            </a:r>
            <a:r>
              <a:rPr lang="en-GB" sz="1200" dirty="0" err="1"/>
              <a:t>BfArM</a:t>
            </a:r>
            <a:r>
              <a:rPr lang="en-GB" sz="1200" dirty="0"/>
              <a:t> and PEI) in charge of approving clinical trials and marketing authorizations.</a:t>
            </a:r>
          </a:p>
          <a:p>
            <a:pPr marL="228600" lvl="0" indent="-76200" algn="l" rtl="0">
              <a:lnSpc>
                <a:spcPct val="100000"/>
              </a:lnSpc>
              <a:spcBef>
                <a:spcPts val="0"/>
              </a:spcBef>
              <a:spcAft>
                <a:spcPts val="0"/>
              </a:spcAft>
              <a:buClr>
                <a:srgbClr val="002744"/>
              </a:buClr>
              <a:buSzPts val="2400"/>
              <a:buNone/>
            </a:pPr>
            <a:endParaRPr lang="en-GB" sz="1200" dirty="0"/>
          </a:p>
          <a:p>
            <a:pPr marL="228600" lvl="0" indent="-76200" algn="l" rtl="0">
              <a:lnSpc>
                <a:spcPct val="100000"/>
              </a:lnSpc>
              <a:spcBef>
                <a:spcPts val="0"/>
              </a:spcBef>
              <a:spcAft>
                <a:spcPts val="0"/>
              </a:spcAft>
              <a:buClr>
                <a:srgbClr val="002744"/>
              </a:buClr>
              <a:buSzPts val="2400"/>
              <a:buNone/>
            </a:pPr>
            <a:r>
              <a:rPr lang="en-GB" sz="1200" dirty="0"/>
              <a:t>The Medical Research Act aims to reorganize the scope and role of </a:t>
            </a:r>
            <a:r>
              <a:rPr lang="en-GB" sz="1200" dirty="0" err="1"/>
              <a:t>BfArM</a:t>
            </a:r>
            <a:r>
              <a:rPr lang="en-GB" sz="1200" dirty="0"/>
              <a:t> and PEI to ensure better coordination and streamlined procedures.</a:t>
            </a:r>
            <a:endParaRPr sz="1200" dirty="0"/>
          </a:p>
        </p:txBody>
      </p:sp>
      <p:sp>
        <p:nvSpPr>
          <p:cNvPr id="3" name="Google Shape;336;p64">
            <a:extLst>
              <a:ext uri="{FF2B5EF4-FFF2-40B4-BE49-F238E27FC236}">
                <a16:creationId xmlns:a16="http://schemas.microsoft.com/office/drawing/2014/main" id="{462C3C42-76F1-4350-80C8-CCBBB4DC2CD8}"/>
              </a:ext>
            </a:extLst>
          </p:cNvPr>
          <p:cNvSpPr txBox="1">
            <a:spLocks/>
          </p:cNvSpPr>
          <p:nvPr/>
        </p:nvSpPr>
        <p:spPr>
          <a:xfrm>
            <a:off x="5515583" y="1291046"/>
            <a:ext cx="6342434" cy="535018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rgbClr val="002744"/>
              </a:buClr>
              <a:buSzPts val="2400"/>
              <a:buFont typeface="Arial"/>
              <a:buChar char="•"/>
              <a:defRPr sz="2400" b="0" i="0" u="none" strike="noStrike" cap="none">
                <a:solidFill>
                  <a:srgbClr val="002744"/>
                </a:solidFill>
                <a:latin typeface="Montserrat"/>
                <a:ea typeface="Montserrat"/>
                <a:cs typeface="Montserrat"/>
                <a:sym typeface="Montserrat"/>
              </a:defRPr>
            </a:lvl1pPr>
            <a:lvl2pPr marL="914400" marR="0" lvl="1" indent="-355600" algn="l" rtl="0">
              <a:lnSpc>
                <a:spcPct val="90000"/>
              </a:lnSpc>
              <a:spcBef>
                <a:spcPts val="500"/>
              </a:spcBef>
              <a:spcAft>
                <a:spcPts val="0"/>
              </a:spcAft>
              <a:buClr>
                <a:srgbClr val="002744"/>
              </a:buClr>
              <a:buSzPts val="2000"/>
              <a:buFont typeface="Arial"/>
              <a:buChar char="•"/>
              <a:defRPr sz="2000" b="0" i="0" u="none" strike="noStrike" cap="none">
                <a:solidFill>
                  <a:srgbClr val="002744"/>
                </a:solidFill>
                <a:latin typeface="Montserrat"/>
                <a:ea typeface="Montserrat"/>
                <a:cs typeface="Montserrat"/>
                <a:sym typeface="Montserrat"/>
              </a:defRPr>
            </a:lvl2pPr>
            <a:lvl3pPr marL="1371600" marR="0" lvl="2" indent="-342900" algn="l" rtl="0">
              <a:lnSpc>
                <a:spcPct val="90000"/>
              </a:lnSpc>
              <a:spcBef>
                <a:spcPts val="500"/>
              </a:spcBef>
              <a:spcAft>
                <a:spcPts val="0"/>
              </a:spcAft>
              <a:buClr>
                <a:srgbClr val="002744"/>
              </a:buClr>
              <a:buSzPts val="1800"/>
              <a:buFont typeface="Arial"/>
              <a:buChar char="•"/>
              <a:defRPr sz="1800" b="0" i="0" u="none" strike="noStrike" cap="none">
                <a:solidFill>
                  <a:srgbClr val="002744"/>
                </a:solidFill>
                <a:latin typeface="Montserrat"/>
                <a:ea typeface="Montserrat"/>
                <a:cs typeface="Montserrat"/>
                <a:sym typeface="Montserrat"/>
              </a:defRPr>
            </a:lvl3pPr>
            <a:lvl4pPr marL="1828800" marR="0" lvl="3" indent="-330200" algn="l" rtl="0">
              <a:lnSpc>
                <a:spcPct val="90000"/>
              </a:lnSpc>
              <a:spcBef>
                <a:spcPts val="500"/>
              </a:spcBef>
              <a:spcAft>
                <a:spcPts val="0"/>
              </a:spcAft>
              <a:buClr>
                <a:srgbClr val="002744"/>
              </a:buClr>
              <a:buSzPts val="1600"/>
              <a:buFont typeface="Arial"/>
              <a:buChar char="•"/>
              <a:defRPr sz="1600" b="0" i="0" u="none" strike="noStrike" cap="none">
                <a:solidFill>
                  <a:srgbClr val="002744"/>
                </a:solidFill>
                <a:latin typeface="Montserrat"/>
                <a:ea typeface="Montserrat"/>
                <a:cs typeface="Montserrat"/>
                <a:sym typeface="Montserrat"/>
              </a:defRPr>
            </a:lvl4pPr>
            <a:lvl5pPr marL="2286000" marR="0" lvl="4" indent="-330200" algn="l" rtl="0">
              <a:lnSpc>
                <a:spcPct val="90000"/>
              </a:lnSpc>
              <a:spcBef>
                <a:spcPts val="500"/>
              </a:spcBef>
              <a:spcAft>
                <a:spcPts val="0"/>
              </a:spcAft>
              <a:buClr>
                <a:srgbClr val="002744"/>
              </a:buClr>
              <a:buSzPts val="1600"/>
              <a:buFont typeface="Arial"/>
              <a:buChar char="•"/>
              <a:defRPr sz="1600" b="0" i="0" u="none" strike="noStrike" cap="none">
                <a:solidFill>
                  <a:srgbClr val="002744"/>
                </a:solidFill>
                <a:latin typeface="Montserrat"/>
                <a:ea typeface="Montserrat"/>
                <a:cs typeface="Montserrat"/>
                <a:sym typeface="Montserrat"/>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38150" indent="-285750">
              <a:lnSpc>
                <a:spcPct val="150000"/>
              </a:lnSpc>
              <a:spcBef>
                <a:spcPts val="0"/>
              </a:spcBef>
              <a:buFont typeface="Wingdings" panose="05000000000000000000" pitchFamily="2" charset="2"/>
              <a:buChar char="§"/>
            </a:pPr>
            <a:r>
              <a:rPr lang="en-GB" sz="1200" dirty="0"/>
              <a:t>Reorganization of Ethics Committee procedures</a:t>
            </a:r>
          </a:p>
          <a:p>
            <a:pPr marL="438150" indent="-285750">
              <a:lnSpc>
                <a:spcPct val="150000"/>
              </a:lnSpc>
              <a:spcBef>
                <a:spcPts val="0"/>
              </a:spcBef>
              <a:buFont typeface="Wingdings" panose="05000000000000000000" pitchFamily="2" charset="2"/>
              <a:buChar char="§"/>
            </a:pPr>
            <a:r>
              <a:rPr lang="en-GB" sz="1200" dirty="0"/>
              <a:t>A “Federal Ethics Committee” will be established to be in charge of urgent or demanding clinical trials with focus on Advanced Therapy Medicinal Products (ATMPs)</a:t>
            </a:r>
          </a:p>
          <a:p>
            <a:pPr marL="438150" indent="-285750">
              <a:lnSpc>
                <a:spcPct val="150000"/>
              </a:lnSpc>
              <a:spcBef>
                <a:spcPts val="0"/>
              </a:spcBef>
              <a:buFont typeface="Wingdings" panose="05000000000000000000" pitchFamily="2" charset="2"/>
              <a:buChar char="§"/>
            </a:pPr>
            <a:r>
              <a:rPr lang="en-GB" sz="1200" dirty="0"/>
              <a:t>The procedures and competencies for clinical trials using companion diagnostics will be streamlined and simplified. A single-gate approval procedure is envisaged</a:t>
            </a:r>
          </a:p>
          <a:p>
            <a:pPr marL="438150" indent="-285750">
              <a:lnSpc>
                <a:spcPct val="150000"/>
              </a:lnSpc>
              <a:spcBef>
                <a:spcPts val="0"/>
              </a:spcBef>
              <a:buFont typeface="Wingdings" panose="05000000000000000000" pitchFamily="2" charset="2"/>
              <a:buChar char="§"/>
            </a:pPr>
            <a:r>
              <a:rPr lang="en-GB" sz="1200" dirty="0"/>
              <a:t>The proposed Act will facilitate decentralized clinical trials by modifying the pharmaceutical distribution rules. Sponsors will be able to distribute the drugs directly to trial participants. Data protection considerations will apply</a:t>
            </a:r>
          </a:p>
          <a:p>
            <a:pPr marL="438150" indent="-285750">
              <a:lnSpc>
                <a:spcPct val="150000"/>
              </a:lnSpc>
              <a:spcBef>
                <a:spcPts val="0"/>
              </a:spcBef>
              <a:buFont typeface="Wingdings" panose="05000000000000000000" pitchFamily="2" charset="2"/>
              <a:buChar char="§"/>
            </a:pPr>
            <a:r>
              <a:rPr lang="en-GB" sz="1200" dirty="0"/>
              <a:t>Expansion of electronic informed consents</a:t>
            </a:r>
          </a:p>
          <a:p>
            <a:pPr marL="438150" indent="-285750">
              <a:lnSpc>
                <a:spcPct val="150000"/>
              </a:lnSpc>
              <a:spcBef>
                <a:spcPts val="0"/>
              </a:spcBef>
              <a:buFont typeface="Wingdings" panose="05000000000000000000" pitchFamily="2" charset="2"/>
              <a:buChar char="§"/>
            </a:pPr>
            <a:r>
              <a:rPr lang="en-GB" sz="1200" dirty="0"/>
              <a:t>Standard Contractual Clauses for clinical trial agreements will be published to accelerate the contracting process and expedite the start of clinical trials</a:t>
            </a:r>
          </a:p>
          <a:p>
            <a:pPr marL="438150" indent="-285750">
              <a:lnSpc>
                <a:spcPct val="150000"/>
              </a:lnSpc>
              <a:spcBef>
                <a:spcPts val="0"/>
              </a:spcBef>
              <a:buFont typeface="Wingdings" panose="05000000000000000000" pitchFamily="2" charset="2"/>
              <a:buChar char="§"/>
            </a:pPr>
            <a:r>
              <a:rPr lang="en-GB" sz="1200" dirty="0"/>
              <a:t>The process for Radiation Protection Approvals for clinical trials that use ionizing radiation and the role of </a:t>
            </a:r>
            <a:r>
              <a:rPr lang="en-GB" sz="1200" dirty="0" err="1"/>
              <a:t>BfS</a:t>
            </a:r>
            <a:r>
              <a:rPr lang="en-GB" sz="1200" dirty="0"/>
              <a:t> will be revised to accelerate approvals</a:t>
            </a:r>
          </a:p>
          <a:p>
            <a:pPr marL="438150" indent="-285750">
              <a:lnSpc>
                <a:spcPct val="150000"/>
              </a:lnSpc>
              <a:spcBef>
                <a:spcPts val="0"/>
              </a:spcBef>
              <a:buFont typeface="Wingdings" panose="05000000000000000000" pitchFamily="2" charset="2"/>
              <a:buChar char="§"/>
            </a:pPr>
            <a:r>
              <a:rPr lang="en-GB" sz="1200" dirty="0"/>
              <a:t> Centralization and harmonization of the interpretation of GMP guidelines for ATMPs</a:t>
            </a:r>
          </a:p>
        </p:txBody>
      </p:sp>
    </p:spTree>
    <p:extLst>
      <p:ext uri="{BB962C8B-B14F-4D97-AF65-F5344CB8AC3E}">
        <p14:creationId xmlns:p14="http://schemas.microsoft.com/office/powerpoint/2010/main" val="1508807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64"/>
          <p:cNvSpPr txBox="1">
            <a:spLocks noGrp="1"/>
          </p:cNvSpPr>
          <p:nvPr>
            <p:ph type="title"/>
          </p:nvPr>
        </p:nvSpPr>
        <p:spPr>
          <a:xfrm>
            <a:off x="762000" y="270320"/>
            <a:ext cx="10515600" cy="61458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389C6"/>
              </a:buClr>
              <a:buSzPts val="4400"/>
              <a:buFont typeface="Open Sans"/>
              <a:buNone/>
            </a:pPr>
            <a:r>
              <a:rPr lang="en-GB" dirty="0"/>
              <a:t>How can Evnia help? </a:t>
            </a:r>
            <a:endParaRPr dirty="0"/>
          </a:p>
        </p:txBody>
      </p:sp>
      <p:sp>
        <p:nvSpPr>
          <p:cNvPr id="336" name="Google Shape;336;p64"/>
          <p:cNvSpPr txBox="1">
            <a:spLocks noGrp="1"/>
          </p:cNvSpPr>
          <p:nvPr>
            <p:ph type="body" idx="1"/>
          </p:nvPr>
        </p:nvSpPr>
        <p:spPr>
          <a:xfrm>
            <a:off x="447869" y="1743150"/>
            <a:ext cx="5124794" cy="3612622"/>
          </a:xfrm>
          <a:prstGeom prst="rect">
            <a:avLst/>
          </a:prstGeom>
          <a:noFill/>
          <a:ln>
            <a:noFill/>
          </a:ln>
        </p:spPr>
        <p:txBody>
          <a:bodyPr spcFirstLastPara="1" wrap="square" lIns="91425" tIns="45700" rIns="91425" bIns="45700" anchor="t" anchorCtr="0">
            <a:noAutofit/>
          </a:bodyPr>
          <a:lstStyle/>
          <a:p>
            <a:pPr marL="228600" lvl="0" indent="-76200" algn="l" rtl="0">
              <a:lnSpc>
                <a:spcPct val="100000"/>
              </a:lnSpc>
              <a:spcBef>
                <a:spcPts val="0"/>
              </a:spcBef>
              <a:spcAft>
                <a:spcPts val="0"/>
              </a:spcAft>
              <a:buClr>
                <a:srgbClr val="002744"/>
              </a:buClr>
              <a:buSzPts val="2400"/>
              <a:buNone/>
            </a:pPr>
            <a:r>
              <a:rPr lang="en-GB" sz="1100" dirty="0"/>
              <a:t>Headquartered in Denmark, the company current has offices in the UK, Greece, Switzerland and Italy and is servicing life-science clients globally.</a:t>
            </a:r>
          </a:p>
          <a:p>
            <a:pPr marL="228600" lvl="0" indent="-76200" algn="l" rtl="0">
              <a:lnSpc>
                <a:spcPct val="100000"/>
              </a:lnSpc>
              <a:spcBef>
                <a:spcPts val="0"/>
              </a:spcBef>
              <a:spcAft>
                <a:spcPts val="0"/>
              </a:spcAft>
              <a:buClr>
                <a:srgbClr val="002744"/>
              </a:buClr>
              <a:buSzPts val="2400"/>
              <a:buNone/>
            </a:pPr>
            <a:endParaRPr lang="en-GB" sz="1100" dirty="0"/>
          </a:p>
          <a:p>
            <a:pPr marL="228600" lvl="0" indent="-76200" algn="l" rtl="0">
              <a:lnSpc>
                <a:spcPct val="100000"/>
              </a:lnSpc>
              <a:spcBef>
                <a:spcPts val="0"/>
              </a:spcBef>
              <a:spcAft>
                <a:spcPts val="0"/>
              </a:spcAft>
              <a:buClr>
                <a:srgbClr val="002744"/>
              </a:buClr>
              <a:buSzPts val="2400"/>
              <a:buNone/>
            </a:pPr>
            <a:r>
              <a:rPr lang="en-GB" sz="1100" dirty="0"/>
              <a:t> It has been certified under ISO 9001:2015 as a Clinical and regulatory affairs consulting agency within the life science industry.</a:t>
            </a:r>
          </a:p>
          <a:p>
            <a:pPr marL="228600" lvl="0" indent="-76200" algn="l" rtl="0">
              <a:lnSpc>
                <a:spcPct val="100000"/>
              </a:lnSpc>
              <a:spcBef>
                <a:spcPts val="0"/>
              </a:spcBef>
              <a:spcAft>
                <a:spcPts val="0"/>
              </a:spcAft>
              <a:buClr>
                <a:srgbClr val="002744"/>
              </a:buClr>
              <a:buSzPts val="2400"/>
              <a:buNone/>
            </a:pPr>
            <a:endParaRPr lang="en-GB" sz="1100" dirty="0"/>
          </a:p>
          <a:p>
            <a:pPr marL="228600" lvl="0" indent="-76200" algn="l" rtl="0">
              <a:lnSpc>
                <a:spcPct val="100000"/>
              </a:lnSpc>
              <a:spcBef>
                <a:spcPts val="0"/>
              </a:spcBef>
              <a:spcAft>
                <a:spcPts val="0"/>
              </a:spcAft>
              <a:buClr>
                <a:srgbClr val="002744"/>
              </a:buClr>
              <a:buSzPts val="2400"/>
              <a:buNone/>
            </a:pPr>
            <a:r>
              <a:rPr lang="en-GB" sz="1100" dirty="0"/>
              <a:t>Evnia offers a cluster of interconnected services from the early stages of a medical device’s lifecycle until its post-market adulthood. </a:t>
            </a:r>
          </a:p>
          <a:p>
            <a:pPr marL="228600" lvl="0" indent="-76200" algn="l" rtl="0">
              <a:lnSpc>
                <a:spcPct val="100000"/>
              </a:lnSpc>
              <a:spcBef>
                <a:spcPts val="0"/>
              </a:spcBef>
              <a:spcAft>
                <a:spcPts val="0"/>
              </a:spcAft>
              <a:buClr>
                <a:srgbClr val="002744"/>
              </a:buClr>
              <a:buSzPts val="2400"/>
              <a:buNone/>
            </a:pPr>
            <a:endParaRPr lang="en-GB" sz="1100" dirty="0"/>
          </a:p>
          <a:p>
            <a:pPr marL="228600" lvl="0" indent="-76200" algn="l" rtl="0">
              <a:lnSpc>
                <a:spcPct val="100000"/>
              </a:lnSpc>
              <a:spcBef>
                <a:spcPts val="0"/>
              </a:spcBef>
              <a:spcAft>
                <a:spcPts val="0"/>
              </a:spcAft>
              <a:buClr>
                <a:srgbClr val="002744"/>
              </a:buClr>
              <a:buSzPts val="2400"/>
              <a:buNone/>
            </a:pPr>
            <a:r>
              <a:rPr lang="en-GB" sz="1100" dirty="0"/>
              <a:t>We support healthcare innovation and promotion of patient safety by providing services in the fields of:</a:t>
            </a:r>
          </a:p>
          <a:p>
            <a:pPr marL="228600" lvl="0" indent="-76200" algn="l" rtl="0">
              <a:lnSpc>
                <a:spcPct val="100000"/>
              </a:lnSpc>
              <a:spcBef>
                <a:spcPts val="0"/>
              </a:spcBef>
              <a:spcAft>
                <a:spcPts val="0"/>
              </a:spcAft>
              <a:buClr>
                <a:srgbClr val="002744"/>
              </a:buClr>
              <a:buSzPts val="2400"/>
              <a:buNone/>
            </a:pPr>
            <a:r>
              <a:rPr lang="en-GB" sz="1100" dirty="0"/>
              <a:t> 📌 Due Diligence</a:t>
            </a:r>
          </a:p>
          <a:p>
            <a:pPr marL="228600" lvl="0" indent="-76200" algn="l" rtl="0">
              <a:lnSpc>
                <a:spcPct val="100000"/>
              </a:lnSpc>
              <a:spcBef>
                <a:spcPts val="0"/>
              </a:spcBef>
              <a:spcAft>
                <a:spcPts val="0"/>
              </a:spcAft>
              <a:buClr>
                <a:srgbClr val="002744"/>
              </a:buClr>
              <a:buSzPts val="2400"/>
              <a:buNone/>
            </a:pPr>
            <a:r>
              <a:rPr lang="en-GB" sz="1100" dirty="0"/>
              <a:t> 📌 Regulatory Strategy</a:t>
            </a:r>
          </a:p>
          <a:p>
            <a:pPr marL="228600" lvl="0" indent="-76200" algn="l" rtl="0">
              <a:lnSpc>
                <a:spcPct val="100000"/>
              </a:lnSpc>
              <a:spcBef>
                <a:spcPts val="0"/>
              </a:spcBef>
              <a:spcAft>
                <a:spcPts val="0"/>
              </a:spcAft>
              <a:buClr>
                <a:srgbClr val="002744"/>
              </a:buClr>
              <a:buSzPts val="2400"/>
              <a:buNone/>
            </a:pPr>
            <a:r>
              <a:rPr lang="en-GB" sz="1100" dirty="0"/>
              <a:t> 📌Clinical Development Strategy</a:t>
            </a:r>
          </a:p>
          <a:p>
            <a:pPr marL="228600" lvl="0" indent="-76200" algn="l" rtl="0">
              <a:lnSpc>
                <a:spcPct val="100000"/>
              </a:lnSpc>
              <a:spcBef>
                <a:spcPts val="0"/>
              </a:spcBef>
              <a:spcAft>
                <a:spcPts val="0"/>
              </a:spcAft>
              <a:buClr>
                <a:srgbClr val="002744"/>
              </a:buClr>
              <a:buSzPts val="2400"/>
              <a:buNone/>
            </a:pPr>
            <a:r>
              <a:rPr lang="en-GB" sz="1100" dirty="0"/>
              <a:t>📌 Post-Market Surveillance</a:t>
            </a:r>
          </a:p>
          <a:p>
            <a:pPr marL="228600" lvl="0" indent="-76200" algn="l" rtl="0">
              <a:lnSpc>
                <a:spcPct val="100000"/>
              </a:lnSpc>
              <a:spcBef>
                <a:spcPts val="0"/>
              </a:spcBef>
              <a:spcAft>
                <a:spcPts val="0"/>
              </a:spcAft>
              <a:buClr>
                <a:srgbClr val="002744"/>
              </a:buClr>
              <a:buSzPts val="2400"/>
              <a:buNone/>
            </a:pPr>
            <a:r>
              <a:rPr lang="en-GB" sz="1100" dirty="0"/>
              <a:t>📌 Real World Evidence</a:t>
            </a:r>
          </a:p>
          <a:p>
            <a:pPr marL="228600" lvl="0" indent="-76200" algn="l" rtl="0">
              <a:lnSpc>
                <a:spcPct val="100000"/>
              </a:lnSpc>
              <a:spcBef>
                <a:spcPts val="0"/>
              </a:spcBef>
              <a:spcAft>
                <a:spcPts val="0"/>
              </a:spcAft>
              <a:buClr>
                <a:srgbClr val="002744"/>
              </a:buClr>
              <a:buSzPts val="2400"/>
              <a:buNone/>
            </a:pPr>
            <a:r>
              <a:rPr lang="en-GB" sz="1100" dirty="0"/>
              <a:t>📌 Market Access and Reimbursement</a:t>
            </a:r>
          </a:p>
          <a:p>
            <a:pPr marL="228600" lvl="0" indent="-76200" algn="l" rtl="0">
              <a:lnSpc>
                <a:spcPct val="100000"/>
              </a:lnSpc>
              <a:spcBef>
                <a:spcPts val="0"/>
              </a:spcBef>
              <a:spcAft>
                <a:spcPts val="0"/>
              </a:spcAft>
              <a:buClr>
                <a:srgbClr val="002744"/>
              </a:buClr>
              <a:buSzPts val="2400"/>
              <a:buNone/>
            </a:pPr>
            <a:r>
              <a:rPr lang="en-GB" sz="1100" dirty="0"/>
              <a:t>📌 EU and UK Representation Services (Authorised Representative &amp; UKCA UKRP)</a:t>
            </a:r>
            <a:endParaRPr sz="1100" dirty="0"/>
          </a:p>
        </p:txBody>
      </p:sp>
      <p:pic>
        <p:nvPicPr>
          <p:cNvPr id="4" name="Picture 3">
            <a:extLst>
              <a:ext uri="{FF2B5EF4-FFF2-40B4-BE49-F238E27FC236}">
                <a16:creationId xmlns:a16="http://schemas.microsoft.com/office/drawing/2014/main" id="{95D7D2E7-FC46-4075-073E-9868B576FF15}"/>
              </a:ext>
            </a:extLst>
          </p:cNvPr>
          <p:cNvPicPr>
            <a:picLocks noChangeAspect="1"/>
          </p:cNvPicPr>
          <p:nvPr/>
        </p:nvPicPr>
        <p:blipFill>
          <a:blip r:embed="rId3"/>
          <a:stretch>
            <a:fillRect/>
          </a:stretch>
        </p:blipFill>
        <p:spPr>
          <a:xfrm>
            <a:off x="6096000" y="949885"/>
            <a:ext cx="5861095" cy="49582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0CAA795C-F430-B115-F43C-DC70C1E5B919}"/>
              </a:ext>
            </a:extLst>
          </p:cNvPr>
          <p:cNvPicPr>
            <a:picLocks noChangeAspect="1"/>
          </p:cNvPicPr>
          <p:nvPr/>
        </p:nvPicPr>
        <p:blipFill>
          <a:blip r:embed="rId3"/>
          <a:stretch>
            <a:fillRect/>
          </a:stretch>
        </p:blipFill>
        <p:spPr>
          <a:xfrm>
            <a:off x="8956108" y="3500628"/>
            <a:ext cx="2780930" cy="740638"/>
          </a:xfrm>
          <a:prstGeom prst="rect">
            <a:avLst/>
          </a:prstGeom>
        </p:spPr>
      </p:pic>
      <p:pic>
        <p:nvPicPr>
          <p:cNvPr id="7" name="Picture 6" descr="Logo&#10;&#10;Description automatically generated">
            <a:extLst>
              <a:ext uri="{FF2B5EF4-FFF2-40B4-BE49-F238E27FC236}">
                <a16:creationId xmlns:a16="http://schemas.microsoft.com/office/drawing/2014/main" id="{CDD18116-C64F-4718-C008-87693D4A8484}"/>
              </a:ext>
            </a:extLst>
          </p:cNvPr>
          <p:cNvPicPr>
            <a:picLocks noChangeAspect="1"/>
          </p:cNvPicPr>
          <p:nvPr/>
        </p:nvPicPr>
        <p:blipFill>
          <a:blip r:embed="rId4"/>
          <a:stretch>
            <a:fillRect/>
          </a:stretch>
        </p:blipFill>
        <p:spPr>
          <a:xfrm>
            <a:off x="5339945" y="202486"/>
            <a:ext cx="2415380" cy="2178645"/>
          </a:xfrm>
          <a:prstGeom prst="rect">
            <a:avLst/>
          </a:prstGeom>
        </p:spPr>
      </p:pic>
      <p:pic>
        <p:nvPicPr>
          <p:cNvPr id="11" name="Picture 10" descr="Logo&#10;&#10;Description automatically generated">
            <a:extLst>
              <a:ext uri="{FF2B5EF4-FFF2-40B4-BE49-F238E27FC236}">
                <a16:creationId xmlns:a16="http://schemas.microsoft.com/office/drawing/2014/main" id="{FC014C51-E7FA-AE0A-ACF7-A5DB34CFF7AD}"/>
              </a:ext>
            </a:extLst>
          </p:cNvPr>
          <p:cNvPicPr>
            <a:picLocks noChangeAspect="1"/>
          </p:cNvPicPr>
          <p:nvPr/>
        </p:nvPicPr>
        <p:blipFill rotWithShape="1">
          <a:blip r:embed="rId5"/>
          <a:srcRect t="12968" b="12966"/>
          <a:stretch/>
        </p:blipFill>
        <p:spPr>
          <a:xfrm>
            <a:off x="5683119" y="3973217"/>
            <a:ext cx="2360615" cy="1748402"/>
          </a:xfrm>
          <a:prstGeom prst="rect">
            <a:avLst/>
          </a:prstGeom>
        </p:spPr>
      </p:pic>
      <p:pic>
        <p:nvPicPr>
          <p:cNvPr id="4" name="Picture 3" descr="Logo, company name&#10;&#10;Description automatically generated">
            <a:extLst>
              <a:ext uri="{FF2B5EF4-FFF2-40B4-BE49-F238E27FC236}">
                <a16:creationId xmlns:a16="http://schemas.microsoft.com/office/drawing/2014/main" id="{55A64C71-C78A-D76B-E327-DBB3022F9BEB}"/>
              </a:ext>
            </a:extLst>
          </p:cNvPr>
          <p:cNvPicPr>
            <a:picLocks noChangeAspect="1"/>
          </p:cNvPicPr>
          <p:nvPr/>
        </p:nvPicPr>
        <p:blipFill>
          <a:blip r:embed="rId6"/>
          <a:stretch>
            <a:fillRect/>
          </a:stretch>
        </p:blipFill>
        <p:spPr>
          <a:xfrm>
            <a:off x="8785627" y="2492864"/>
            <a:ext cx="3121891" cy="908905"/>
          </a:xfrm>
          <a:prstGeom prst="rect">
            <a:avLst/>
          </a:prstGeom>
        </p:spPr>
      </p:pic>
      <p:sp>
        <p:nvSpPr>
          <p:cNvPr id="8" name="TextBox 7">
            <a:extLst>
              <a:ext uri="{FF2B5EF4-FFF2-40B4-BE49-F238E27FC236}">
                <a16:creationId xmlns:a16="http://schemas.microsoft.com/office/drawing/2014/main" id="{41BDA25C-0526-D327-442E-52F4C818B879}"/>
              </a:ext>
            </a:extLst>
          </p:cNvPr>
          <p:cNvSpPr txBox="1"/>
          <p:nvPr/>
        </p:nvSpPr>
        <p:spPr>
          <a:xfrm>
            <a:off x="5547180" y="2484965"/>
            <a:ext cx="2834819" cy="1015663"/>
          </a:xfrm>
          <a:prstGeom prst="rect">
            <a:avLst/>
          </a:prstGeom>
          <a:noFill/>
        </p:spPr>
        <p:txBody>
          <a:bodyPr wrap="square" rtlCol="0">
            <a:spAutoFit/>
          </a:bodyPr>
          <a:lstStyle/>
          <a:p>
            <a:r>
              <a:rPr lang="en-GB" sz="2000" dirty="0">
                <a:solidFill>
                  <a:srgbClr val="002060"/>
                </a:solidFill>
                <a:latin typeface="Avenir Book" panose="02000503020000020003" pitchFamily="2" charset="0"/>
              </a:rPr>
              <a:t>Regulatory Affairs</a:t>
            </a:r>
          </a:p>
          <a:p>
            <a:r>
              <a:rPr lang="en-GB" sz="2000" dirty="0">
                <a:solidFill>
                  <a:srgbClr val="002060"/>
                </a:solidFill>
                <a:latin typeface="Avenir Book" panose="02000503020000020003" pitchFamily="2" charset="0"/>
              </a:rPr>
              <a:t>Clinical Affairs </a:t>
            </a:r>
          </a:p>
          <a:p>
            <a:r>
              <a:rPr lang="en-GB" sz="2000" dirty="0">
                <a:solidFill>
                  <a:srgbClr val="002060"/>
                </a:solidFill>
                <a:latin typeface="Avenir Book" panose="02000503020000020003" pitchFamily="2" charset="0"/>
              </a:rPr>
              <a:t>Real World Evidence </a:t>
            </a:r>
          </a:p>
        </p:txBody>
      </p:sp>
      <p:sp>
        <p:nvSpPr>
          <p:cNvPr id="9" name="TextBox 8">
            <a:extLst>
              <a:ext uri="{FF2B5EF4-FFF2-40B4-BE49-F238E27FC236}">
                <a16:creationId xmlns:a16="http://schemas.microsoft.com/office/drawing/2014/main" id="{1913037A-194A-F8D0-AE3E-6C5BF139BA10}"/>
              </a:ext>
            </a:extLst>
          </p:cNvPr>
          <p:cNvSpPr txBox="1"/>
          <p:nvPr/>
        </p:nvSpPr>
        <p:spPr>
          <a:xfrm>
            <a:off x="5786776" y="5932598"/>
            <a:ext cx="2425700" cy="646331"/>
          </a:xfrm>
          <a:prstGeom prst="rect">
            <a:avLst/>
          </a:prstGeom>
          <a:noFill/>
        </p:spPr>
        <p:txBody>
          <a:bodyPr wrap="square" rtlCol="0">
            <a:spAutoFit/>
          </a:bodyPr>
          <a:lstStyle/>
          <a:p>
            <a:r>
              <a:rPr lang="en-GB" sz="1800" dirty="0">
                <a:solidFill>
                  <a:srgbClr val="002060"/>
                </a:solidFill>
                <a:latin typeface="Avenir Book" panose="02000503020000020003" pitchFamily="2" charset="0"/>
              </a:rPr>
              <a:t>Patient Treatment</a:t>
            </a:r>
          </a:p>
          <a:p>
            <a:r>
              <a:rPr lang="en-GB" sz="1800" dirty="0">
                <a:solidFill>
                  <a:srgbClr val="002060"/>
                </a:solidFill>
                <a:latin typeface="Avenir Book" panose="02000503020000020003" pitchFamily="2" charset="0"/>
              </a:rPr>
              <a:t>Real World Evidence </a:t>
            </a:r>
          </a:p>
        </p:txBody>
      </p:sp>
      <p:sp>
        <p:nvSpPr>
          <p:cNvPr id="10" name="TextBox 9">
            <a:extLst>
              <a:ext uri="{FF2B5EF4-FFF2-40B4-BE49-F238E27FC236}">
                <a16:creationId xmlns:a16="http://schemas.microsoft.com/office/drawing/2014/main" id="{6C925047-4EC1-4D63-59D0-D44E5783E53D}"/>
              </a:ext>
            </a:extLst>
          </p:cNvPr>
          <p:cNvSpPr txBox="1"/>
          <p:nvPr/>
        </p:nvSpPr>
        <p:spPr>
          <a:xfrm>
            <a:off x="8956108" y="4340125"/>
            <a:ext cx="2951410" cy="369332"/>
          </a:xfrm>
          <a:prstGeom prst="rect">
            <a:avLst/>
          </a:prstGeom>
          <a:noFill/>
        </p:spPr>
        <p:txBody>
          <a:bodyPr wrap="square" rtlCol="0">
            <a:spAutoFit/>
          </a:bodyPr>
          <a:lstStyle/>
          <a:p>
            <a:r>
              <a:rPr lang="en-GB" sz="1800" dirty="0">
                <a:solidFill>
                  <a:srgbClr val="002060"/>
                </a:solidFill>
                <a:latin typeface="Avenir Book" panose="02000503020000020003" pitchFamily="2" charset="0"/>
              </a:rPr>
              <a:t>Representation Services</a:t>
            </a:r>
          </a:p>
        </p:txBody>
      </p:sp>
      <p:pic>
        <p:nvPicPr>
          <p:cNvPr id="6" name="Picture 5" descr="A logo with a bird&#10;&#10;Description automatically generated">
            <a:extLst>
              <a:ext uri="{FF2B5EF4-FFF2-40B4-BE49-F238E27FC236}">
                <a16:creationId xmlns:a16="http://schemas.microsoft.com/office/drawing/2014/main" id="{BA87B35B-13E7-5A7D-0D45-BB9F554A4DB5}"/>
              </a:ext>
            </a:extLst>
          </p:cNvPr>
          <p:cNvPicPr>
            <a:picLocks noChangeAspect="1"/>
          </p:cNvPicPr>
          <p:nvPr/>
        </p:nvPicPr>
        <p:blipFill>
          <a:blip r:embed="rId7"/>
          <a:stretch>
            <a:fillRect/>
          </a:stretch>
        </p:blipFill>
        <p:spPr>
          <a:xfrm>
            <a:off x="675692" y="1825983"/>
            <a:ext cx="3581400" cy="2333625"/>
          </a:xfrm>
          <a:prstGeom prst="rect">
            <a:avLst/>
          </a:prstGeom>
        </p:spPr>
      </p:pic>
    </p:spTree>
    <p:extLst>
      <p:ext uri="{BB962C8B-B14F-4D97-AF65-F5344CB8AC3E}">
        <p14:creationId xmlns:p14="http://schemas.microsoft.com/office/powerpoint/2010/main" val="2117831527"/>
      </p:ext>
    </p:extLst>
  </p:cSld>
  <p:clrMapOvr>
    <a:masterClrMapping/>
  </p:clrMapOvr>
</p:sld>
</file>

<file path=ppt/theme/theme1.xml><?xml version="1.0" encoding="utf-8"?>
<a:theme xmlns:a="http://schemas.openxmlformats.org/drawingml/2006/main" name="Office Theme">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738</TotalTime>
  <Words>510</Words>
  <Application>Microsoft Office PowerPoint</Application>
  <PresentationFormat>Widescreen</PresentationFormat>
  <Paragraphs>49</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Wingdings</vt:lpstr>
      <vt:lpstr>Open Sans</vt:lpstr>
      <vt:lpstr>Avenir Book</vt:lpstr>
      <vt:lpstr>Montserrat</vt:lpstr>
      <vt:lpstr>Calibri</vt:lpstr>
      <vt:lpstr>Office Theme</vt:lpstr>
      <vt:lpstr>Germany’s “Medical Research Act”: Revision of laws for clinical trials with pharmaceuticals, medical devices and companion diagnostics </vt:lpstr>
      <vt:lpstr>What is  the German ‘’Medical Research Act’’?</vt:lpstr>
      <vt:lpstr>Proposed Changes for Clinical Trials in the “Medical Research Act”</vt:lpstr>
      <vt:lpstr>How can Evnia help?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MDCG 2020-13 CEAR template is a helpful document for medical device manufacturers. It details minimum content a NB needs to document an assessment of a manufacturer's Clinical Evaluation. The Medical Devices Coordination Group (MDCG) provides advice to the European Commission. They assist in ensuring harmonised implementation of medical devices Regulations (EU) 2017/745 and 2017/746.  MDCG 2020-13 Clinical evaluation assessment report template was endorsed in July 2020.  template for the notified body to document the conclusions of its assessment of the clinical evaluation.</dc:title>
  <dc:creator>Valla, Vicky</dc:creator>
  <cp:lastModifiedBy>Vicky Valla</cp:lastModifiedBy>
  <cp:revision>46</cp:revision>
  <dcterms:modified xsi:type="dcterms:W3CDTF">2024-02-14T08:17:58Z</dcterms:modified>
</cp:coreProperties>
</file>