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2" r:id="rId1"/>
  </p:sldMasterIdLst>
  <p:notesMasterIdLst>
    <p:notesMasterId r:id="rId11"/>
  </p:notesMasterIdLst>
  <p:sldIdLst>
    <p:sldId id="299" r:id="rId2"/>
    <p:sldId id="300" r:id="rId3"/>
    <p:sldId id="301" r:id="rId4"/>
    <p:sldId id="272" r:id="rId5"/>
    <p:sldId id="302" r:id="rId6"/>
    <p:sldId id="303" r:id="rId7"/>
    <p:sldId id="304" r:id="rId8"/>
    <p:sldId id="305" r:id="rId9"/>
    <p:sldId id="283" r:id="rId10"/>
  </p:sldIdLst>
  <p:sldSz cx="12192000" cy="6858000"/>
  <p:notesSz cx="6858000" cy="9144000"/>
  <p:embeddedFontLst>
    <p:embeddedFont>
      <p:font typeface="Montserrat" panose="00000500000000000000" pitchFamily="2" charset="0"/>
      <p:regular r:id="rId12"/>
      <p:bold r:id="rId13"/>
      <p:italic r:id="rId14"/>
      <p:boldItalic r:id="rId15"/>
    </p:embeddedFont>
    <p:embeddedFont>
      <p:font typeface="Open Sans" panose="020B0606030504020204" pitchFamily="34" charset="0"/>
      <p:regular r:id="rId16"/>
      <p:bold r:id="rId17"/>
      <p:italic r:id="rId18"/>
      <p:boldItalic r:id="rId19"/>
    </p:embeddedFont>
    <p:embeddedFont>
      <p:font typeface="PF Universal" panose="02000503050000020004" pitchFamily="2" charset="0"/>
      <p:regular r:id="rId20"/>
      <p:bold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792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9" d="100"/>
        <a:sy n="2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2307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389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2346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8120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3887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9571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4468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09600" y="1054099"/>
            <a:ext cx="5705475" cy="1871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744"/>
              </a:buClr>
              <a:buSzPts val="5400"/>
              <a:buFont typeface="Open Sans"/>
              <a:buNone/>
              <a:defRPr sz="5400" b="1" i="0">
                <a:solidFill>
                  <a:srgbClr val="002744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609600" y="3017838"/>
            <a:ext cx="5705475" cy="156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89C6"/>
              </a:buClr>
              <a:buSzPts val="2400"/>
              <a:buNone/>
              <a:defRPr sz="2400" b="0" i="0">
                <a:solidFill>
                  <a:srgbClr val="0389C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4" name="Google Shape;14;p2"/>
          <p:cNvPicPr preferRelativeResize="0"/>
          <p:nvPr/>
        </p:nvPicPr>
        <p:blipFill rotWithShape="1">
          <a:blip r:embed="rId2">
            <a:alphaModFix/>
          </a:blip>
          <a:srcRect r="26151"/>
          <a:stretch/>
        </p:blipFill>
        <p:spPr>
          <a:xfrm>
            <a:off x="6772275" y="-449431"/>
            <a:ext cx="5419725" cy="74368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2"/>
          <p:cNvPicPr preferRelativeResize="0"/>
          <p:nvPr/>
        </p:nvPicPr>
        <p:blipFill rotWithShape="1">
          <a:blip r:embed="rId3">
            <a:alphaModFix/>
          </a:blip>
          <a:srcRect l="19034" r="19188"/>
          <a:stretch/>
        </p:blipFill>
        <p:spPr>
          <a:xfrm>
            <a:off x="371475" y="5438110"/>
            <a:ext cx="1885950" cy="1419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4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98" name="Google Shape;198;p4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99" name="Google Shape;199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4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4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5" name="Google Shape;205;p4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06" name="Google Shape;206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4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1" name="Google Shape;211;p4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2" name="Google Shape;21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4" name="Google Shape;21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4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8" name="Google Shape;218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9" name="Google Shape;219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>
            <a:spLocks noGrp="1"/>
          </p:cNvSpPr>
          <p:nvPr>
            <p:ph type="title"/>
          </p:nvPr>
        </p:nvSpPr>
        <p:spPr>
          <a:xfrm>
            <a:off x="7585022" y="604967"/>
            <a:ext cx="39132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389C6"/>
              </a:buClr>
              <a:buSzPts val="4000"/>
              <a:buFont typeface="Open Sans"/>
              <a:buNone/>
              <a:defRPr sz="4000" b="0" i="0">
                <a:solidFill>
                  <a:srgbClr val="0389C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body" idx="1"/>
          </p:nvPr>
        </p:nvSpPr>
        <p:spPr>
          <a:xfrm>
            <a:off x="7585022" y="2065467"/>
            <a:ext cx="3913200" cy="3998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744"/>
              </a:buClr>
              <a:buSzPts val="2000"/>
              <a:buChar char="•"/>
              <a:defRPr sz="20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800"/>
              <a:buChar char="•"/>
              <a:defRPr sz="18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600"/>
              <a:buChar char="•"/>
              <a:defRPr sz="16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400"/>
              <a:buChar char="•"/>
              <a:defRPr sz="14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400"/>
              <a:buChar char="•"/>
              <a:defRPr sz="14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>
            <a:spLocks noGrp="1"/>
          </p:cNvSpPr>
          <p:nvPr>
            <p:ph type="pic" idx="2"/>
          </p:nvPr>
        </p:nvSpPr>
        <p:spPr>
          <a:xfrm>
            <a:off x="0" y="0"/>
            <a:ext cx="7015397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83" name="Google Shape;83;p18"/>
          <p:cNvPicPr preferRelativeResize="0"/>
          <p:nvPr/>
        </p:nvPicPr>
        <p:blipFill rotWithShape="1">
          <a:blip r:embed="rId2">
            <a:alphaModFix/>
          </a:blip>
          <a:srcRect l="19034" r="19188"/>
          <a:stretch/>
        </p:blipFill>
        <p:spPr>
          <a:xfrm>
            <a:off x="10863263" y="5906124"/>
            <a:ext cx="1204584" cy="9069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wo Content">
  <p:cSld name="6_Two Conten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274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4400"/>
              <a:buFont typeface="Open Sans"/>
              <a:buNone/>
              <a:defRPr b="0" i="0">
                <a:solidFill>
                  <a:srgbClr val="F2F2F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8" name="Google Shape;138;p25"/>
          <p:cNvPicPr preferRelativeResize="0"/>
          <p:nvPr/>
        </p:nvPicPr>
        <p:blipFill rotWithShape="1">
          <a:blip r:embed="rId2">
            <a:alphaModFix/>
          </a:blip>
          <a:srcRect l="19034" r="19188"/>
          <a:stretch/>
        </p:blipFill>
        <p:spPr>
          <a:xfrm>
            <a:off x="190938" y="5906124"/>
            <a:ext cx="1204584" cy="9069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6_Title Slide">
  <p:cSld name="16_Title Slide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29" descr="A close up of a sig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15303" y="1729068"/>
            <a:ext cx="6951927" cy="32199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wo Content">
  <p:cSld name="5_Two Content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389C6"/>
              </a:buClr>
              <a:buSzPts val="4400"/>
              <a:buFont typeface="Open Sans"/>
              <a:buNone/>
              <a:defRPr b="0" i="0">
                <a:solidFill>
                  <a:srgbClr val="0389C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37"/>
          <p:cNvSpPr txBox="1">
            <a:spLocks noGrp="1"/>
          </p:cNvSpPr>
          <p:nvPr>
            <p:ph type="body" idx="1"/>
          </p:nvPr>
        </p:nvSpPr>
        <p:spPr>
          <a:xfrm>
            <a:off x="838200" y="4437090"/>
            <a:ext cx="5117269" cy="1723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744"/>
              </a:buClr>
              <a:buSzPts val="1800"/>
              <a:buChar char="•"/>
              <a:defRPr sz="18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600"/>
              <a:buChar char="•"/>
              <a:defRPr sz="16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400"/>
              <a:buChar char="•"/>
              <a:defRPr sz="14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200"/>
              <a:buChar char="•"/>
              <a:defRPr sz="12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200"/>
              <a:buChar char="•"/>
              <a:defRPr sz="12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7" name="Google Shape;167;p37"/>
          <p:cNvSpPr>
            <a:spLocks noGrp="1"/>
          </p:cNvSpPr>
          <p:nvPr>
            <p:ph type="pic" idx="2"/>
          </p:nvPr>
        </p:nvSpPr>
        <p:spPr>
          <a:xfrm>
            <a:off x="838201" y="1989450"/>
            <a:ext cx="5117269" cy="2323476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8" name="Google Shape;168;p37"/>
          <p:cNvSpPr txBox="1">
            <a:spLocks noGrp="1"/>
          </p:cNvSpPr>
          <p:nvPr>
            <p:ph type="body" idx="3"/>
          </p:nvPr>
        </p:nvSpPr>
        <p:spPr>
          <a:xfrm>
            <a:off x="6236531" y="4437090"/>
            <a:ext cx="5117269" cy="1723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744"/>
              </a:buClr>
              <a:buSzPts val="1800"/>
              <a:buChar char="•"/>
              <a:defRPr sz="18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600"/>
              <a:buChar char="•"/>
              <a:defRPr sz="16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400"/>
              <a:buChar char="•"/>
              <a:defRPr sz="14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200"/>
              <a:buChar char="•"/>
              <a:defRPr sz="12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744"/>
              </a:buClr>
              <a:buSzPts val="1200"/>
              <a:buChar char="•"/>
              <a:defRPr sz="1200">
                <a:solidFill>
                  <a:srgbClr val="002744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9" name="Google Shape;169;p37"/>
          <p:cNvSpPr>
            <a:spLocks noGrp="1"/>
          </p:cNvSpPr>
          <p:nvPr>
            <p:ph type="pic" idx="4"/>
          </p:nvPr>
        </p:nvSpPr>
        <p:spPr>
          <a:xfrm>
            <a:off x="6236532" y="1989450"/>
            <a:ext cx="5117269" cy="2323476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70" name="Google Shape;170;p37"/>
          <p:cNvPicPr preferRelativeResize="0"/>
          <p:nvPr/>
        </p:nvPicPr>
        <p:blipFill rotWithShape="1">
          <a:blip r:embed="rId2">
            <a:alphaModFix/>
          </a:blip>
          <a:srcRect l="19034" r="19188"/>
          <a:stretch/>
        </p:blipFill>
        <p:spPr>
          <a:xfrm>
            <a:off x="190938" y="5906124"/>
            <a:ext cx="1204584" cy="9069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3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74" name="Google Shape;174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3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80" name="Google Shape;180;p3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1" name="Google Shape;181;p3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82" name="Google Shape;182;p3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3" name="Google Shape;183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93" r:id="rId1"/>
    <p:sldLayoutId id="2147483664" r:id="rId2"/>
    <p:sldLayoutId id="2147483671" r:id="rId3"/>
    <p:sldLayoutId id="2147483675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da.gov/media/152429/downloa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US FDA’s </a:t>
            </a:r>
            <a:r>
              <a:rPr lang="en-GB" dirty="0" err="1"/>
              <a:t>eSTAR</a:t>
            </a:r>
            <a:endParaRPr lang="en-GB" dirty="0"/>
          </a:p>
        </p:txBody>
      </p:sp>
      <p:sp>
        <p:nvSpPr>
          <p:cNvPr id="5" name="Google Shape;232;p47"/>
          <p:cNvSpPr txBox="1">
            <a:spLocks noGrp="1"/>
          </p:cNvSpPr>
          <p:nvPr>
            <p:ph type="subTitle" idx="1"/>
          </p:nvPr>
        </p:nvSpPr>
        <p:spPr>
          <a:xfrm>
            <a:off x="609600" y="1989930"/>
            <a:ext cx="5705475" cy="1566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389C6"/>
              </a:buClr>
              <a:buSzPts val="2400"/>
              <a:buNone/>
            </a:pPr>
            <a:r>
              <a:rPr lang="en-GB" dirty="0"/>
              <a:t>Electronic Submission Template, 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389C6"/>
              </a:buClr>
              <a:buSzPts val="2400"/>
              <a:buNone/>
            </a:pPr>
            <a:r>
              <a:rPr lang="en-GB" dirty="0"/>
              <a:t>Version 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20445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6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274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96000" lvl="0"/>
            <a:r>
              <a:rPr lang="en-GB" sz="4000" b="1" dirty="0">
                <a:latin typeface="PF Universal" panose="02000503050000020004" pitchFamily="2" charset="0"/>
              </a:rPr>
              <a:t>The basics</a:t>
            </a:r>
            <a:endParaRPr sz="4000" b="1" dirty="0">
              <a:latin typeface="PF Universal" panose="02000503050000020004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8FC4AC-A326-0BBD-2A4A-A0F7C5594021}"/>
              </a:ext>
            </a:extLst>
          </p:cNvPr>
          <p:cNvSpPr txBox="1"/>
          <p:nvPr/>
        </p:nvSpPr>
        <p:spPr>
          <a:xfrm>
            <a:off x="297456" y="2100267"/>
            <a:ext cx="1134737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“Electronic Submission Template and Resource” (</a:t>
            </a:r>
            <a:r>
              <a:rPr lang="en-GB" sz="1800" dirty="0" err="1">
                <a:solidFill>
                  <a:srgbClr val="002060"/>
                </a:solidFill>
                <a:latin typeface="Avenir light"/>
              </a:rPr>
              <a:t>eSTAR</a:t>
            </a:r>
            <a:r>
              <a:rPr lang="en-GB" sz="1800" dirty="0">
                <a:solidFill>
                  <a:srgbClr val="002060"/>
                </a:solidFill>
                <a:latin typeface="Avenir light"/>
              </a:rPr>
              <a:t>) is an interactive PDF form that guides applicants through the process of preparing a comprehensive medical device submission.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endParaRPr lang="en-GB" sz="1800" dirty="0">
              <a:solidFill>
                <a:srgbClr val="002060"/>
              </a:solidFill>
              <a:latin typeface="Avenir light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GB" sz="1800" dirty="0" err="1">
                <a:solidFill>
                  <a:srgbClr val="002060"/>
                </a:solidFill>
                <a:latin typeface="Avenir light"/>
              </a:rPr>
              <a:t>eSTAR</a:t>
            </a:r>
            <a:r>
              <a:rPr lang="en-GB" sz="1800" dirty="0">
                <a:solidFill>
                  <a:srgbClr val="002060"/>
                </a:solidFill>
                <a:latin typeface="Avenir light"/>
              </a:rPr>
              <a:t> is free and required for all medical device 510(k) submissions, unless exempted. </a:t>
            </a:r>
            <a:r>
              <a:rPr lang="en-GB" sz="1800" b="1" dirty="0">
                <a:solidFill>
                  <a:srgbClr val="002060"/>
                </a:solidFill>
                <a:latin typeface="Avenir light"/>
              </a:rPr>
              <a:t>Although currently free to use, the standard submission fees for 510(k) and De Novo still apply</a:t>
            </a:r>
            <a:r>
              <a:rPr lang="en-GB" sz="1800" dirty="0">
                <a:solidFill>
                  <a:srgbClr val="002060"/>
                </a:solidFill>
                <a:latin typeface="Avenir light"/>
              </a:rPr>
              <a:t>!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endParaRPr lang="en-GB" sz="1800" dirty="0">
              <a:solidFill>
                <a:srgbClr val="002060"/>
              </a:solidFill>
              <a:latin typeface="Avenir light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GB" sz="1800" dirty="0" err="1">
                <a:solidFill>
                  <a:srgbClr val="002060"/>
                </a:solidFill>
                <a:latin typeface="Avenir light"/>
              </a:rPr>
              <a:t>eSTAR</a:t>
            </a:r>
            <a:r>
              <a:rPr lang="en-GB" sz="1800" dirty="0">
                <a:solidFill>
                  <a:srgbClr val="002060"/>
                </a:solidFill>
                <a:latin typeface="Avenir light"/>
              </a:rPr>
              <a:t> is the ONLY way to submit 510k(s) after October 1, 2023 (unless exempted)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endParaRPr lang="en-GB" sz="1800" dirty="0">
              <a:solidFill>
                <a:srgbClr val="002060"/>
              </a:solidFill>
              <a:latin typeface="Avenir light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A Refuse to Accept (RTA) review is not conducted on submitted </a:t>
            </a:r>
            <a:r>
              <a:rPr lang="en-GB" sz="1800" dirty="0" err="1">
                <a:solidFill>
                  <a:srgbClr val="002060"/>
                </a:solidFill>
                <a:latin typeface="Avenir light"/>
              </a:rPr>
              <a:t>eSTAR</a:t>
            </a:r>
            <a:r>
              <a:rPr lang="en-GB" sz="1800" dirty="0">
                <a:solidFill>
                  <a:srgbClr val="002060"/>
                </a:solidFill>
                <a:latin typeface="Avenir light"/>
              </a:rPr>
              <a:t> templates as the </a:t>
            </a:r>
            <a:r>
              <a:rPr lang="en-GB" sz="1800" dirty="0" err="1">
                <a:solidFill>
                  <a:srgbClr val="002060"/>
                </a:solidFill>
                <a:latin typeface="Avenir light"/>
              </a:rPr>
              <a:t>eSTAR</a:t>
            </a:r>
            <a:r>
              <a:rPr lang="en-GB" sz="1800" dirty="0">
                <a:solidFill>
                  <a:srgbClr val="002060"/>
                </a:solidFill>
                <a:latin typeface="Avenir light"/>
              </a:rPr>
              <a:t> template replaces this checklist and states if the template is complete or incomplete on the first page. If the </a:t>
            </a:r>
            <a:r>
              <a:rPr lang="en-GB" sz="1800" dirty="0" err="1">
                <a:solidFill>
                  <a:srgbClr val="002060"/>
                </a:solidFill>
                <a:latin typeface="Avenir light"/>
              </a:rPr>
              <a:t>eSTAR</a:t>
            </a:r>
            <a:r>
              <a:rPr lang="en-GB" sz="1800" dirty="0">
                <a:solidFill>
                  <a:srgbClr val="002060"/>
                </a:solidFill>
                <a:latin typeface="Avenir light"/>
              </a:rPr>
              <a:t> does not have a completed status, it will not be reviewed by the FDA. 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endParaRPr lang="en-GB" sz="1800" dirty="0">
              <a:solidFill>
                <a:srgbClr val="002060"/>
              </a:solidFill>
              <a:latin typeface="Avenir light"/>
            </a:endParaRPr>
          </a:p>
        </p:txBody>
      </p:sp>
    </p:spTree>
    <p:extLst>
      <p:ext uri="{BB962C8B-B14F-4D97-AF65-F5344CB8AC3E}">
        <p14:creationId xmlns:p14="http://schemas.microsoft.com/office/powerpoint/2010/main" val="1830504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6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274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96000" lvl="0"/>
            <a:r>
              <a:rPr lang="en-GB" sz="4000" b="1" dirty="0">
                <a:latin typeface="PF Universal" panose="02000503050000020004" pitchFamily="2" charset="0"/>
              </a:rPr>
              <a:t>Update: December 6, 2023 – Version 5.0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8FC4AC-A326-0BBD-2A4A-A0F7C5594021}"/>
              </a:ext>
            </a:extLst>
          </p:cNvPr>
          <p:cNvSpPr txBox="1"/>
          <p:nvPr/>
        </p:nvSpPr>
        <p:spPr>
          <a:xfrm>
            <a:off x="422313" y="1428238"/>
            <a:ext cx="11347373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endParaRPr lang="en-GB" sz="1800" dirty="0">
              <a:solidFill>
                <a:srgbClr val="002060"/>
              </a:solidFill>
              <a:latin typeface="Avenir light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GB" sz="1800" dirty="0" err="1">
                <a:solidFill>
                  <a:srgbClr val="002060"/>
                </a:solidFill>
                <a:latin typeface="Avenir light"/>
              </a:rPr>
              <a:t>eSTAR</a:t>
            </a:r>
            <a:r>
              <a:rPr lang="en-GB" sz="1800" dirty="0">
                <a:solidFill>
                  <a:srgbClr val="002060"/>
                </a:solidFill>
                <a:latin typeface="Avenir light"/>
              </a:rPr>
              <a:t> is now available for voluntary use for the following Premarket Approval Applications (PMAs) submission types: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endParaRPr lang="en-GB" sz="1800" dirty="0">
              <a:solidFill>
                <a:srgbClr val="002060"/>
              </a:solidFill>
              <a:latin typeface="Avenir light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b="1" dirty="0">
                <a:solidFill>
                  <a:srgbClr val="002060"/>
                </a:solidFill>
                <a:latin typeface="Avenir light"/>
              </a:rPr>
              <a:t>Original PMAs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b="1" dirty="0">
                <a:solidFill>
                  <a:srgbClr val="002060"/>
                </a:solidFill>
                <a:latin typeface="Avenir light"/>
              </a:rPr>
              <a:t>PMA Panel Track Supplements (PTS)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b="1" dirty="0">
                <a:solidFill>
                  <a:srgbClr val="002060"/>
                </a:solidFill>
                <a:latin typeface="Avenir light"/>
              </a:rPr>
              <a:t>PMA Real-Time (RT) Supplements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b="1" dirty="0">
                <a:solidFill>
                  <a:srgbClr val="002060"/>
                </a:solidFill>
                <a:latin typeface="Avenir light"/>
              </a:rPr>
              <a:t>PMA 180-Day Supplements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b="1" dirty="0">
                <a:solidFill>
                  <a:srgbClr val="002060"/>
                </a:solidFill>
                <a:latin typeface="Avenir light"/>
              </a:rPr>
              <a:t>All 510(k) submissions, unless exempted, must be submitted as electronic submissions using </a:t>
            </a:r>
            <a:r>
              <a:rPr lang="en-GB" sz="1800" b="1" dirty="0" err="1">
                <a:solidFill>
                  <a:srgbClr val="002060"/>
                </a:solidFill>
                <a:latin typeface="Avenir light"/>
              </a:rPr>
              <a:t>eSTAR</a:t>
            </a:r>
            <a:r>
              <a:rPr lang="en-GB" sz="1800" b="1" dirty="0">
                <a:solidFill>
                  <a:srgbClr val="002060"/>
                </a:solidFill>
                <a:latin typeface="Avenir light"/>
              </a:rPr>
              <a:t>, as noted in the final guidance: Electronic Submission Template for Medical Device 510(k) Submissions.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endParaRPr lang="en-GB" sz="1800" dirty="0">
              <a:solidFill>
                <a:srgbClr val="002060"/>
              </a:solidFill>
              <a:latin typeface="Avenir light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endParaRPr lang="en-GB" sz="1800" dirty="0">
              <a:solidFill>
                <a:srgbClr val="002060"/>
              </a:solidFill>
              <a:latin typeface="Avenir light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All 510(k) submissions, unless exempted, must be submitted as electronic submissions using </a:t>
            </a:r>
            <a:r>
              <a:rPr lang="en-GB" sz="1800" dirty="0" err="1">
                <a:solidFill>
                  <a:srgbClr val="002060"/>
                </a:solidFill>
                <a:latin typeface="Avenir light"/>
              </a:rPr>
              <a:t>eSTAR</a:t>
            </a:r>
            <a:r>
              <a:rPr lang="en-GB" sz="1800" dirty="0">
                <a:solidFill>
                  <a:srgbClr val="002060"/>
                </a:solidFill>
                <a:latin typeface="Avenir light"/>
              </a:rPr>
              <a:t>, as noted in the final guidance: Electronic Submission Template for Medical Device 510(k) Submissions. </a:t>
            </a:r>
            <a:r>
              <a:rPr lang="en-GB" sz="1800" dirty="0">
                <a:solidFill>
                  <a:srgbClr val="002060"/>
                </a:solidFill>
                <a:latin typeface="Avenir ligh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 here</a:t>
            </a:r>
            <a:endParaRPr lang="en-GB" sz="1800" dirty="0">
              <a:solidFill>
                <a:srgbClr val="002060"/>
              </a:solidFill>
              <a:latin typeface="Avenir light"/>
            </a:endParaRPr>
          </a:p>
          <a:p>
            <a:pPr>
              <a:buClr>
                <a:srgbClr val="002060"/>
              </a:buClr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      https://www.fda.gov/media/152429/download</a:t>
            </a:r>
          </a:p>
          <a:p>
            <a:pPr>
              <a:buClr>
                <a:srgbClr val="002060"/>
              </a:buClr>
            </a:pPr>
            <a:endParaRPr lang="en-GB" sz="1800" dirty="0">
              <a:solidFill>
                <a:srgbClr val="002060"/>
              </a:solidFill>
              <a:latin typeface="Avenir light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endParaRPr lang="en-GB" sz="1800" dirty="0">
              <a:solidFill>
                <a:srgbClr val="002060"/>
              </a:solidFill>
              <a:latin typeface="Avenir light"/>
            </a:endParaRPr>
          </a:p>
        </p:txBody>
      </p:sp>
    </p:spTree>
    <p:extLst>
      <p:ext uri="{BB962C8B-B14F-4D97-AF65-F5344CB8AC3E}">
        <p14:creationId xmlns:p14="http://schemas.microsoft.com/office/powerpoint/2010/main" val="2200873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3973404-BB33-F8EF-2666-51C484495F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36" y="653143"/>
            <a:ext cx="3649542" cy="46559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6DAA9FD-DF63-5D6B-A206-7FBFB6F009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1372" y="1495426"/>
            <a:ext cx="4409256" cy="26479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ADEA21C-A163-0E35-9EDF-5FA060CB4A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6763" y="653142"/>
            <a:ext cx="3534901" cy="46559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6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274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96000" lvl="0"/>
            <a:r>
              <a:rPr lang="en-GB" sz="4000" b="1" dirty="0">
                <a:latin typeface="PF Universal" panose="02000503050000020004" pitchFamily="2" charset="0"/>
              </a:rPr>
              <a:t>Update: December 6, 2023 – Version 5.0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8FC4AC-A326-0BBD-2A4A-A0F7C5594021}"/>
              </a:ext>
            </a:extLst>
          </p:cNvPr>
          <p:cNvSpPr txBox="1"/>
          <p:nvPr/>
        </p:nvSpPr>
        <p:spPr>
          <a:xfrm>
            <a:off x="422313" y="1428238"/>
            <a:ext cx="1134737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1800" dirty="0">
              <a:solidFill>
                <a:srgbClr val="002060"/>
              </a:solidFill>
              <a:latin typeface="Avenir light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The new update includes </a:t>
            </a:r>
            <a:r>
              <a:rPr lang="en-GB" sz="1800" dirty="0" err="1">
                <a:solidFill>
                  <a:srgbClr val="002060"/>
                </a:solidFill>
                <a:latin typeface="Avenir light"/>
              </a:rPr>
              <a:t>eSTAR</a:t>
            </a:r>
            <a:r>
              <a:rPr lang="en-GB" sz="1800" dirty="0">
                <a:solidFill>
                  <a:srgbClr val="002060"/>
                </a:solidFill>
                <a:latin typeface="Avenir light"/>
              </a:rPr>
              <a:t> templates for In Vitro Diagnostics (IVDs) and non-In Vitro Diagnostic (n-IVDs) medical devices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endParaRPr lang="en-GB" sz="1800" dirty="0">
              <a:solidFill>
                <a:srgbClr val="002060"/>
              </a:solidFill>
              <a:latin typeface="Avenir light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GB" sz="1800" b="1" dirty="0">
                <a:solidFill>
                  <a:srgbClr val="002060"/>
                </a:solidFill>
                <a:latin typeface="Avenir light"/>
              </a:rPr>
              <a:t>February 4</a:t>
            </a:r>
            <a:r>
              <a:rPr lang="en-GB" sz="1800" b="1" baseline="30000" dirty="0">
                <a:solidFill>
                  <a:srgbClr val="002060"/>
                </a:solidFill>
                <a:latin typeface="Avenir light"/>
              </a:rPr>
              <a:t>th</a:t>
            </a:r>
            <a:r>
              <a:rPr lang="en-GB" sz="1800" b="1" dirty="0">
                <a:solidFill>
                  <a:srgbClr val="002060"/>
                </a:solidFill>
                <a:latin typeface="Avenir light"/>
              </a:rPr>
              <a:t> is the deadline to switch from version 4 to version 5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endParaRPr lang="en-GB" sz="1800" dirty="0">
              <a:solidFill>
                <a:srgbClr val="002060"/>
              </a:solidFill>
              <a:latin typeface="Avenir light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The new update facilitates the submission of several PMA submission types but </a:t>
            </a:r>
            <a:r>
              <a:rPr lang="en-GB" sz="1800" b="1" dirty="0">
                <a:solidFill>
                  <a:srgbClr val="002060"/>
                </a:solidFill>
                <a:latin typeface="Avenir light"/>
              </a:rPr>
              <a:t>not Modular PMAs </a:t>
            </a:r>
            <a:r>
              <a:rPr lang="en-GB" sz="1800" dirty="0">
                <a:solidFill>
                  <a:srgbClr val="002060"/>
                </a:solidFill>
                <a:latin typeface="Avenir light"/>
              </a:rPr>
              <a:t>yet.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endParaRPr lang="en-GB" sz="1800" dirty="0">
              <a:solidFill>
                <a:srgbClr val="002060"/>
              </a:solidFill>
              <a:latin typeface="Avenir light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For now, the use of </a:t>
            </a:r>
            <a:r>
              <a:rPr lang="en-GB" sz="1800" dirty="0" err="1">
                <a:solidFill>
                  <a:srgbClr val="002060"/>
                </a:solidFill>
                <a:latin typeface="Avenir light"/>
              </a:rPr>
              <a:t>eSTAR</a:t>
            </a:r>
            <a:r>
              <a:rPr lang="en-GB" sz="1800" dirty="0">
                <a:solidFill>
                  <a:srgbClr val="002060"/>
                </a:solidFill>
                <a:latin typeface="Avenir light"/>
              </a:rPr>
              <a:t> for PMA submissions remains voluntary. However, it is expected that an 1-year implementation window will be deployed after the publication of the final guidance for PMA submissions.</a:t>
            </a:r>
          </a:p>
        </p:txBody>
      </p:sp>
    </p:spTree>
    <p:extLst>
      <p:ext uri="{BB962C8B-B14F-4D97-AF65-F5344CB8AC3E}">
        <p14:creationId xmlns:p14="http://schemas.microsoft.com/office/powerpoint/2010/main" val="198480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6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274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96000" lvl="0"/>
            <a:r>
              <a:rPr lang="en-GB" sz="4000" b="1" dirty="0">
                <a:latin typeface="PF Universal" panose="02000503050000020004" pitchFamily="2" charset="0"/>
              </a:rPr>
              <a:t>Update: December 6, 2023 – Version 5.0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8FC4AC-A326-0BBD-2A4A-A0F7C5594021}"/>
              </a:ext>
            </a:extLst>
          </p:cNvPr>
          <p:cNvSpPr txBox="1"/>
          <p:nvPr/>
        </p:nvSpPr>
        <p:spPr>
          <a:xfrm>
            <a:off x="422313" y="1428238"/>
            <a:ext cx="11347373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1800" dirty="0">
              <a:solidFill>
                <a:srgbClr val="002060"/>
              </a:solidFill>
              <a:latin typeface="Avenir light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Most important updates are related to cybersecurity, electromagnetic compatibility and sterility. 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endParaRPr lang="en-GB" sz="1800" dirty="0">
              <a:solidFill>
                <a:srgbClr val="002060"/>
              </a:solidFill>
              <a:latin typeface="Avenir light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Details are available in the version history section of the templates.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endParaRPr lang="en-GB" sz="1800" dirty="0">
              <a:solidFill>
                <a:srgbClr val="002060"/>
              </a:solidFill>
              <a:latin typeface="Avenir light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Major revisions</a:t>
            </a:r>
          </a:p>
          <a:p>
            <a:pPr marL="285750" lvl="3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PMA content has been enabled </a:t>
            </a:r>
          </a:p>
          <a:p>
            <a:pPr marL="285750" lvl="3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New popup message added if Adobe Acrobat Reader is used – Always use the PRO version </a:t>
            </a:r>
          </a:p>
          <a:p>
            <a:pPr marL="285750" lvl="3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EMC Labeling requirements have been consolidated into a single question</a:t>
            </a:r>
          </a:p>
          <a:p>
            <a:pPr marL="285750" lvl="3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A Cybersecurity Guide has been added with instructions how to add content (see next slide)</a:t>
            </a:r>
          </a:p>
          <a:p>
            <a:pPr marL="285750" lvl="3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Pyrogenicity testing limit options and help text have been added </a:t>
            </a:r>
          </a:p>
          <a:p>
            <a:pPr marL="285750" lvl="3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One question about </a:t>
            </a:r>
            <a:r>
              <a:rPr lang="en-GB" sz="1800" dirty="0" err="1">
                <a:solidFill>
                  <a:srgbClr val="002060"/>
                </a:solidFill>
                <a:latin typeface="Avenir light"/>
              </a:rPr>
              <a:t>EtO</a:t>
            </a:r>
            <a:r>
              <a:rPr lang="en-GB" sz="1800" dirty="0">
                <a:solidFill>
                  <a:srgbClr val="002060"/>
                </a:solidFill>
                <a:latin typeface="Avenir light"/>
              </a:rPr>
              <a:t> residuals has been updated in the Sterility section</a:t>
            </a:r>
          </a:p>
          <a:p>
            <a:pPr marL="285750" lvl="3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ISO 18562 information has been added to the Biocompatibility section</a:t>
            </a:r>
          </a:p>
          <a:p>
            <a:pPr marL="285750" lvl="3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Cross-section change reminders have been added to help texts in the Device Description section</a:t>
            </a:r>
          </a:p>
          <a:p>
            <a:pPr marL="285750" lvl="3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Clinical Testing section now displays when using PDF-</a:t>
            </a:r>
            <a:r>
              <a:rPr lang="en-GB" sz="1800" dirty="0" err="1">
                <a:solidFill>
                  <a:srgbClr val="002060"/>
                </a:solidFill>
                <a:latin typeface="Avenir light"/>
              </a:rPr>
              <a:t>XChange</a:t>
            </a:r>
            <a:r>
              <a:rPr lang="en-GB" sz="1800" dirty="0">
                <a:solidFill>
                  <a:srgbClr val="002060"/>
                </a:solidFill>
                <a:latin typeface="Avenir light"/>
              </a:rPr>
              <a:t> Editor</a:t>
            </a:r>
          </a:p>
        </p:txBody>
      </p:sp>
    </p:spTree>
    <p:extLst>
      <p:ext uri="{BB962C8B-B14F-4D97-AF65-F5344CB8AC3E}">
        <p14:creationId xmlns:p14="http://schemas.microsoft.com/office/powerpoint/2010/main" val="3243749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6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274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96000" lvl="0"/>
            <a:r>
              <a:rPr lang="en-GB" sz="4000" b="1" dirty="0">
                <a:latin typeface="PF Universal" panose="02000503050000020004" pitchFamily="2" charset="0"/>
              </a:rPr>
              <a:t>Update: December 6, 2023 – Version 5.0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8FC4AC-A326-0BBD-2A4A-A0F7C5594021}"/>
              </a:ext>
            </a:extLst>
          </p:cNvPr>
          <p:cNvSpPr txBox="1"/>
          <p:nvPr/>
        </p:nvSpPr>
        <p:spPr>
          <a:xfrm>
            <a:off x="422313" y="1428238"/>
            <a:ext cx="11347373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1800" dirty="0">
              <a:solidFill>
                <a:srgbClr val="002060"/>
              </a:solidFill>
              <a:latin typeface="Avenir light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Cybersecurity updates</a:t>
            </a:r>
          </a:p>
          <a:p>
            <a:pPr marL="285750" lvl="2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Threat Model (addressing end-to-end elements)</a:t>
            </a:r>
          </a:p>
          <a:p>
            <a:pPr marL="285750" lvl="2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Cybersecurity Risk assessment (methodology + acceptance)</a:t>
            </a:r>
          </a:p>
          <a:p>
            <a:pPr marL="285750" lvl="2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Software Bill of materials</a:t>
            </a:r>
          </a:p>
          <a:p>
            <a:pPr marL="285750" lvl="2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End of support dates (all SOUP / OTS with a requirement to be provided if not available)</a:t>
            </a:r>
          </a:p>
          <a:p>
            <a:pPr marL="285750" lvl="2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Assessment of unresolved anomalies</a:t>
            </a:r>
          </a:p>
          <a:p>
            <a:pPr marL="285750" lvl="2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Metrics</a:t>
            </a:r>
          </a:p>
          <a:p>
            <a:pPr marL="285750" lvl="2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Controls</a:t>
            </a:r>
          </a:p>
          <a:p>
            <a:pPr marL="285750" lvl="2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Architecture views</a:t>
            </a:r>
          </a:p>
          <a:p>
            <a:pPr marL="285750" lvl="2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Testing</a:t>
            </a:r>
          </a:p>
          <a:p>
            <a:pPr marL="285750" lvl="2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Labeling</a:t>
            </a:r>
          </a:p>
          <a:p>
            <a:pPr marL="285750" lvl="2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Requirement for a Management Plan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n-GB" sz="1800" dirty="0">
              <a:solidFill>
                <a:srgbClr val="002060"/>
              </a:solidFill>
              <a:latin typeface="Avenir light"/>
            </a:endParaRPr>
          </a:p>
        </p:txBody>
      </p:sp>
    </p:spTree>
    <p:extLst>
      <p:ext uri="{BB962C8B-B14F-4D97-AF65-F5344CB8AC3E}">
        <p14:creationId xmlns:p14="http://schemas.microsoft.com/office/powerpoint/2010/main" val="3980752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6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00274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96000" lvl="0"/>
            <a:r>
              <a:rPr lang="en-GB" sz="4000" b="1" dirty="0">
                <a:latin typeface="PF Universal" panose="02000503050000020004" pitchFamily="2" charset="0"/>
              </a:rPr>
              <a:t>How can Evnia help?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8FC4AC-A326-0BBD-2A4A-A0F7C5594021}"/>
              </a:ext>
            </a:extLst>
          </p:cNvPr>
          <p:cNvSpPr txBox="1"/>
          <p:nvPr/>
        </p:nvSpPr>
        <p:spPr>
          <a:xfrm>
            <a:off x="329007" y="2025398"/>
            <a:ext cx="1134737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1800" dirty="0">
              <a:solidFill>
                <a:srgbClr val="002060"/>
              </a:solidFill>
              <a:latin typeface="Avenir light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Our team of in-house experts with long experience in FDA regulatory affairs, will help you prepare for the new changes and will guide you through application process. 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endParaRPr lang="en-GB" sz="1800" dirty="0">
              <a:solidFill>
                <a:srgbClr val="002060"/>
              </a:solidFill>
              <a:latin typeface="Avenir light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GB" sz="1800" dirty="0">
                <a:solidFill>
                  <a:srgbClr val="002060"/>
                </a:solidFill>
                <a:latin typeface="Avenir light"/>
              </a:rPr>
              <a:t>Tailored solutions, pragmatic approach.</a:t>
            </a:r>
          </a:p>
        </p:txBody>
      </p:sp>
    </p:spTree>
    <p:extLst>
      <p:ext uri="{BB962C8B-B14F-4D97-AF65-F5344CB8AC3E}">
        <p14:creationId xmlns:p14="http://schemas.microsoft.com/office/powerpoint/2010/main" val="3888825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633</Words>
  <Application>Microsoft Office PowerPoint</Application>
  <PresentationFormat>Widescreen</PresentationFormat>
  <Paragraphs>68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Wingdings</vt:lpstr>
      <vt:lpstr>Avenir light</vt:lpstr>
      <vt:lpstr>Montserrat</vt:lpstr>
      <vt:lpstr>Calibri</vt:lpstr>
      <vt:lpstr>Open Sans</vt:lpstr>
      <vt:lpstr>PF Universal</vt:lpstr>
      <vt:lpstr>Arial</vt:lpstr>
      <vt:lpstr>Office Theme</vt:lpstr>
      <vt:lpstr>US FDA’s eSTAR</vt:lpstr>
      <vt:lpstr>The basics</vt:lpstr>
      <vt:lpstr>Update: December 6, 2023 – Version 5.0</vt:lpstr>
      <vt:lpstr>PowerPoint Presentation</vt:lpstr>
      <vt:lpstr>Update: December 6, 2023 – Version 5.0</vt:lpstr>
      <vt:lpstr>Update: December 6, 2023 – Version 5.0</vt:lpstr>
      <vt:lpstr>Update: December 6, 2023 – Version 5.0</vt:lpstr>
      <vt:lpstr>How can Evnia help?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MDCG 2020-13 CEAR template is a helpful document for medical device manufacturers. It details minimum content a NB needs to document an assessment of a manufacturer's Clinical Evaluation. The Medical Devices Coordination Group (MDCG) provides advice to the European Commission. They assist in ensuring harmonised implementation of medical devices Regulations (EU) 2017/745 and 2017/746.  MDCG 2020-13 Clinical evaluation assessment report template was endorsed in July 2020.  template for the notified body to document the conclusions of its assessment of the clinical evaluation.</dc:title>
  <dc:creator>Valla, Vicky</dc:creator>
  <cp:lastModifiedBy>Vicky Valla</cp:lastModifiedBy>
  <cp:revision>23</cp:revision>
  <dcterms:modified xsi:type="dcterms:W3CDTF">2024-01-12T09:42:59Z</dcterms:modified>
</cp:coreProperties>
</file>