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9"/>
  </p:notesMasterIdLst>
  <p:sldIdLst>
    <p:sldId id="299" r:id="rId2"/>
    <p:sldId id="298" r:id="rId3"/>
    <p:sldId id="300" r:id="rId4"/>
    <p:sldId id="311" r:id="rId5"/>
    <p:sldId id="305" r:id="rId6"/>
    <p:sldId id="302" r:id="rId7"/>
    <p:sldId id="312" r:id="rId8"/>
    <p:sldId id="310" r:id="rId9"/>
    <p:sldId id="303" r:id="rId10"/>
    <p:sldId id="304" r:id="rId11"/>
    <p:sldId id="317" r:id="rId12"/>
    <p:sldId id="314" r:id="rId13"/>
    <p:sldId id="315" r:id="rId14"/>
    <p:sldId id="318" r:id="rId15"/>
    <p:sldId id="316" r:id="rId16"/>
    <p:sldId id="301" r:id="rId17"/>
    <p:sldId id="28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PF Universal" panose="02000503050000020004"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2" y="120"/>
      </p:cViewPr>
      <p:guideLst/>
    </p:cSldViewPr>
  </p:slideViewPr>
  <p:notesTextViewPr>
    <p:cViewPr>
      <p:scale>
        <a:sx n="3" d="2"/>
        <a:sy n="3" d="2"/>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30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45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13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93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56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88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04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05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18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8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66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79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49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47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89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9181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09600" y="1054099"/>
            <a:ext cx="5705475" cy="18716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2744"/>
              </a:buClr>
              <a:buSzPts val="5400"/>
              <a:buFont typeface="Open Sans"/>
              <a:buNone/>
              <a:defRPr sz="5400" b="1" i="0">
                <a:solidFill>
                  <a:srgbClr val="002744"/>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609600" y="3017838"/>
            <a:ext cx="5705475" cy="15668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389C6"/>
              </a:buClr>
              <a:buSzPts val="2400"/>
              <a:buNone/>
              <a:defRPr sz="2400" b="0" i="0">
                <a:solidFill>
                  <a:srgbClr val="0389C6"/>
                </a:solidFill>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 name="Google Shape;14;p2"/>
          <p:cNvPicPr preferRelativeResize="0"/>
          <p:nvPr/>
        </p:nvPicPr>
        <p:blipFill rotWithShape="1">
          <a:blip r:embed="rId2">
            <a:alphaModFix/>
          </a:blip>
          <a:srcRect r="26151"/>
          <a:stretch/>
        </p:blipFill>
        <p:spPr>
          <a:xfrm>
            <a:off x="6772275" y="-449431"/>
            <a:ext cx="5419725" cy="7436802"/>
          </a:xfrm>
          <a:prstGeom prst="rect">
            <a:avLst/>
          </a:prstGeom>
          <a:noFill/>
          <a:ln>
            <a:noFill/>
          </a:ln>
        </p:spPr>
      </p:pic>
      <p:pic>
        <p:nvPicPr>
          <p:cNvPr id="15" name="Google Shape;15;p2"/>
          <p:cNvPicPr preferRelativeResize="0"/>
          <p:nvPr/>
        </p:nvPicPr>
        <p:blipFill rotWithShape="1">
          <a:blip r:embed="rId3">
            <a:alphaModFix/>
          </a:blip>
          <a:srcRect l="19034" r="19188"/>
          <a:stretch/>
        </p:blipFill>
        <p:spPr>
          <a:xfrm>
            <a:off x="371475" y="5438110"/>
            <a:ext cx="1885950" cy="14198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2"/>
        <p:cNvGrpSpPr/>
        <p:nvPr/>
      </p:nvGrpSpPr>
      <p:grpSpPr>
        <a:xfrm>
          <a:off x="0" y="0"/>
          <a:ext cx="0" cy="0"/>
          <a:chOff x="0" y="0"/>
          <a:chExt cx="0" cy="0"/>
        </a:xfrm>
      </p:grpSpPr>
      <p:sp>
        <p:nvSpPr>
          <p:cNvPr id="203" name="Google Shape;203;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4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5" name="Google Shape;205;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6" name="Google Shape;20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2F2F2"/>
              </a:buClr>
              <a:buSzPts val="4400"/>
              <a:buFont typeface="Open Sans"/>
              <a:buNone/>
              <a:defRPr b="0" i="0">
                <a:solidFill>
                  <a:srgbClr val="F2F2F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25"/>
          <p:cNvPicPr preferRelativeResize="0"/>
          <p:nvPr/>
        </p:nvPicPr>
        <p:blipFill rotWithShape="1">
          <a:blip r:embed="rId2">
            <a:alphaModFix/>
          </a:blip>
          <a:srcRect l="19034" r="19188"/>
          <a:stretch/>
        </p:blipFill>
        <p:spPr>
          <a:xfrm>
            <a:off x="190938" y="5906124"/>
            <a:ext cx="1204584" cy="9069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48"/>
        <p:cNvGrpSpPr/>
        <p:nvPr/>
      </p:nvGrpSpPr>
      <p:grpSpPr>
        <a:xfrm>
          <a:off x="0" y="0"/>
          <a:ext cx="0" cy="0"/>
          <a:chOff x="0" y="0"/>
          <a:chExt cx="0" cy="0"/>
        </a:xfrm>
      </p:grpSpPr>
      <p:pic>
        <p:nvPicPr>
          <p:cNvPr id="149" name="Google Shape;149;p29" descr="A close up of a sign&#10;&#10;Description automatically generated"/>
          <p:cNvPicPr preferRelativeResize="0"/>
          <p:nvPr/>
        </p:nvPicPr>
        <p:blipFill rotWithShape="1">
          <a:blip r:embed="rId2">
            <a:alphaModFix/>
          </a:blip>
          <a:srcRect/>
          <a:stretch/>
        </p:blipFill>
        <p:spPr>
          <a:xfrm>
            <a:off x="2215303" y="1729068"/>
            <a:ext cx="6951927" cy="32199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389C6"/>
              </a:buClr>
              <a:buSzPts val="4400"/>
              <a:buFont typeface="Open Sans"/>
              <a:buNone/>
              <a:defRPr b="0" i="0">
                <a:solidFill>
                  <a:srgbClr val="0389C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7"/>
          <p:cNvSpPr txBox="1">
            <a:spLocks noGrp="1"/>
          </p:cNvSpPr>
          <p:nvPr>
            <p:ph type="body" idx="1"/>
          </p:nvPr>
        </p:nvSpPr>
        <p:spPr>
          <a:xfrm>
            <a:off x="838200" y="4437090"/>
            <a:ext cx="5117269" cy="172386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2744"/>
              </a:buClr>
              <a:buSzPts val="1800"/>
              <a:buChar char="•"/>
              <a:defRPr sz="1800">
                <a:solidFill>
                  <a:srgbClr val="002744"/>
                </a:solidFill>
                <a:latin typeface="Montserrat"/>
                <a:ea typeface="Montserrat"/>
                <a:cs typeface="Montserrat"/>
                <a:sym typeface="Montserrat"/>
              </a:defRPr>
            </a:lvl1pPr>
            <a:lvl2pPr marL="914400" lvl="1" indent="-330200" algn="l">
              <a:lnSpc>
                <a:spcPct val="90000"/>
              </a:lnSpc>
              <a:spcBef>
                <a:spcPts val="500"/>
              </a:spcBef>
              <a:spcAft>
                <a:spcPts val="0"/>
              </a:spcAft>
              <a:buClr>
                <a:srgbClr val="002744"/>
              </a:buClr>
              <a:buSzPts val="1600"/>
              <a:buChar char="•"/>
              <a:defRPr sz="1600">
                <a:solidFill>
                  <a:srgbClr val="002744"/>
                </a:solidFill>
                <a:latin typeface="Montserrat"/>
                <a:ea typeface="Montserrat"/>
                <a:cs typeface="Montserrat"/>
                <a:sym typeface="Montserrat"/>
              </a:defRPr>
            </a:lvl2pPr>
            <a:lvl3pPr marL="1371600" lvl="2" indent="-317500" algn="l">
              <a:lnSpc>
                <a:spcPct val="90000"/>
              </a:lnSpc>
              <a:spcBef>
                <a:spcPts val="500"/>
              </a:spcBef>
              <a:spcAft>
                <a:spcPts val="0"/>
              </a:spcAft>
              <a:buClr>
                <a:srgbClr val="002744"/>
              </a:buClr>
              <a:buSzPts val="1400"/>
              <a:buChar char="•"/>
              <a:defRPr sz="1400">
                <a:solidFill>
                  <a:srgbClr val="002744"/>
                </a:solidFill>
                <a:latin typeface="Montserrat"/>
                <a:ea typeface="Montserrat"/>
                <a:cs typeface="Montserrat"/>
                <a:sym typeface="Montserrat"/>
              </a:defRPr>
            </a:lvl3pPr>
            <a:lvl4pPr marL="1828800" lvl="3" indent="-304800" algn="l">
              <a:lnSpc>
                <a:spcPct val="90000"/>
              </a:lnSpc>
              <a:spcBef>
                <a:spcPts val="500"/>
              </a:spcBef>
              <a:spcAft>
                <a:spcPts val="0"/>
              </a:spcAft>
              <a:buClr>
                <a:srgbClr val="002744"/>
              </a:buClr>
              <a:buSzPts val="1200"/>
              <a:buChar char="•"/>
              <a:defRPr sz="1200">
                <a:solidFill>
                  <a:srgbClr val="002744"/>
                </a:solidFill>
                <a:latin typeface="Montserrat"/>
                <a:ea typeface="Montserrat"/>
                <a:cs typeface="Montserrat"/>
                <a:sym typeface="Montserrat"/>
              </a:defRPr>
            </a:lvl4pPr>
            <a:lvl5pPr marL="2286000" lvl="4" indent="-304800" algn="l">
              <a:lnSpc>
                <a:spcPct val="90000"/>
              </a:lnSpc>
              <a:spcBef>
                <a:spcPts val="500"/>
              </a:spcBef>
              <a:spcAft>
                <a:spcPts val="0"/>
              </a:spcAft>
              <a:buClr>
                <a:srgbClr val="002744"/>
              </a:buClr>
              <a:buSzPts val="1200"/>
              <a:buChar char="•"/>
              <a:defRPr sz="1200">
                <a:solidFill>
                  <a:srgbClr val="002744"/>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7"/>
          <p:cNvSpPr>
            <a:spLocks noGrp="1"/>
          </p:cNvSpPr>
          <p:nvPr>
            <p:ph type="pic" idx="2"/>
          </p:nvPr>
        </p:nvSpPr>
        <p:spPr>
          <a:xfrm>
            <a:off x="838201" y="1989450"/>
            <a:ext cx="5117269" cy="2323476"/>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37"/>
          <p:cNvSpPr txBox="1">
            <a:spLocks noGrp="1"/>
          </p:cNvSpPr>
          <p:nvPr>
            <p:ph type="body" idx="3"/>
          </p:nvPr>
        </p:nvSpPr>
        <p:spPr>
          <a:xfrm>
            <a:off x="6236531" y="4437090"/>
            <a:ext cx="5117269" cy="172386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02744"/>
              </a:buClr>
              <a:buSzPts val="1800"/>
              <a:buChar char="•"/>
              <a:defRPr sz="1800">
                <a:solidFill>
                  <a:srgbClr val="002744"/>
                </a:solidFill>
                <a:latin typeface="Montserrat"/>
                <a:ea typeface="Montserrat"/>
                <a:cs typeface="Montserrat"/>
                <a:sym typeface="Montserrat"/>
              </a:defRPr>
            </a:lvl1pPr>
            <a:lvl2pPr marL="914400" lvl="1" indent="-330200" algn="l">
              <a:lnSpc>
                <a:spcPct val="90000"/>
              </a:lnSpc>
              <a:spcBef>
                <a:spcPts val="500"/>
              </a:spcBef>
              <a:spcAft>
                <a:spcPts val="0"/>
              </a:spcAft>
              <a:buClr>
                <a:srgbClr val="002744"/>
              </a:buClr>
              <a:buSzPts val="1600"/>
              <a:buChar char="•"/>
              <a:defRPr sz="1600">
                <a:solidFill>
                  <a:srgbClr val="002744"/>
                </a:solidFill>
                <a:latin typeface="Montserrat"/>
                <a:ea typeface="Montserrat"/>
                <a:cs typeface="Montserrat"/>
                <a:sym typeface="Montserrat"/>
              </a:defRPr>
            </a:lvl2pPr>
            <a:lvl3pPr marL="1371600" lvl="2" indent="-317500" algn="l">
              <a:lnSpc>
                <a:spcPct val="90000"/>
              </a:lnSpc>
              <a:spcBef>
                <a:spcPts val="500"/>
              </a:spcBef>
              <a:spcAft>
                <a:spcPts val="0"/>
              </a:spcAft>
              <a:buClr>
                <a:srgbClr val="002744"/>
              </a:buClr>
              <a:buSzPts val="1400"/>
              <a:buChar char="•"/>
              <a:defRPr sz="1400">
                <a:solidFill>
                  <a:srgbClr val="002744"/>
                </a:solidFill>
                <a:latin typeface="Montserrat"/>
                <a:ea typeface="Montserrat"/>
                <a:cs typeface="Montserrat"/>
                <a:sym typeface="Montserrat"/>
              </a:defRPr>
            </a:lvl3pPr>
            <a:lvl4pPr marL="1828800" lvl="3" indent="-304800" algn="l">
              <a:lnSpc>
                <a:spcPct val="90000"/>
              </a:lnSpc>
              <a:spcBef>
                <a:spcPts val="500"/>
              </a:spcBef>
              <a:spcAft>
                <a:spcPts val="0"/>
              </a:spcAft>
              <a:buClr>
                <a:srgbClr val="002744"/>
              </a:buClr>
              <a:buSzPts val="1200"/>
              <a:buChar char="•"/>
              <a:defRPr sz="1200">
                <a:solidFill>
                  <a:srgbClr val="002744"/>
                </a:solidFill>
                <a:latin typeface="Montserrat"/>
                <a:ea typeface="Montserrat"/>
                <a:cs typeface="Montserrat"/>
                <a:sym typeface="Montserrat"/>
              </a:defRPr>
            </a:lvl4pPr>
            <a:lvl5pPr marL="2286000" lvl="4" indent="-304800" algn="l">
              <a:lnSpc>
                <a:spcPct val="90000"/>
              </a:lnSpc>
              <a:spcBef>
                <a:spcPts val="500"/>
              </a:spcBef>
              <a:spcAft>
                <a:spcPts val="0"/>
              </a:spcAft>
              <a:buClr>
                <a:srgbClr val="002744"/>
              </a:buClr>
              <a:buSzPts val="1200"/>
              <a:buChar char="•"/>
              <a:defRPr sz="1200">
                <a:solidFill>
                  <a:srgbClr val="002744"/>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7"/>
          <p:cNvSpPr>
            <a:spLocks noGrp="1"/>
          </p:cNvSpPr>
          <p:nvPr>
            <p:ph type="pic" idx="4"/>
          </p:nvPr>
        </p:nvSpPr>
        <p:spPr>
          <a:xfrm>
            <a:off x="6236532" y="1989450"/>
            <a:ext cx="5117269" cy="2323476"/>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0" name="Google Shape;170;p37"/>
          <p:cNvPicPr preferRelativeResize="0"/>
          <p:nvPr/>
        </p:nvPicPr>
        <p:blipFill rotWithShape="1">
          <a:blip r:embed="rId2">
            <a:alphaModFix/>
          </a:blip>
          <a:srcRect l="19034" r="19188"/>
          <a:stretch/>
        </p:blipFill>
        <p:spPr>
          <a:xfrm>
            <a:off x="190938" y="5906124"/>
            <a:ext cx="1204584" cy="9069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4" name="Google Shape;1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Google Shape;19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8" name="Google Shape;198;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9" name="Google Shape;19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71" r:id="rId2"/>
    <p:sldLayoutId id="2147483675"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232;p47"/>
          <p:cNvSpPr txBox="1">
            <a:spLocks noGrp="1"/>
          </p:cNvSpPr>
          <p:nvPr>
            <p:ph type="subTitle" idx="1"/>
          </p:nvPr>
        </p:nvSpPr>
        <p:spPr>
          <a:xfrm>
            <a:off x="427848" y="2839690"/>
            <a:ext cx="5705475" cy="15668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389C6"/>
              </a:buClr>
              <a:buSzPts val="2400"/>
              <a:buNone/>
            </a:pPr>
            <a:r>
              <a:rPr lang="en-GB" dirty="0"/>
              <a:t>Key Highlights</a:t>
            </a:r>
            <a:endParaRPr dirty="0"/>
          </a:p>
        </p:txBody>
      </p:sp>
      <p:pic>
        <p:nvPicPr>
          <p:cNvPr id="4" name="Picture 3">
            <a:extLst>
              <a:ext uri="{FF2B5EF4-FFF2-40B4-BE49-F238E27FC236}">
                <a16:creationId xmlns:a16="http://schemas.microsoft.com/office/drawing/2014/main" id="{D92E9934-C48B-48FF-C872-EAD3F53AB443}"/>
              </a:ext>
            </a:extLst>
          </p:cNvPr>
          <p:cNvPicPr>
            <a:picLocks noChangeAspect="1"/>
          </p:cNvPicPr>
          <p:nvPr/>
        </p:nvPicPr>
        <p:blipFill>
          <a:blip r:embed="rId3"/>
          <a:stretch>
            <a:fillRect/>
          </a:stretch>
        </p:blipFill>
        <p:spPr>
          <a:xfrm>
            <a:off x="427848" y="261259"/>
            <a:ext cx="4876796" cy="2324781"/>
          </a:xfrm>
          <a:prstGeom prst="rect">
            <a:avLst/>
          </a:prstGeom>
        </p:spPr>
      </p:pic>
    </p:spTree>
    <p:extLst>
      <p:ext uri="{BB962C8B-B14F-4D97-AF65-F5344CB8AC3E}">
        <p14:creationId xmlns:p14="http://schemas.microsoft.com/office/powerpoint/2010/main" val="332044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Retrospective data – Q18</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ED06D002-0E53-D6D0-431D-AA2BA0D0F656}"/>
              </a:ext>
            </a:extLst>
          </p:cNvPr>
          <p:cNvSpPr txBox="1"/>
          <p:nvPr/>
        </p:nvSpPr>
        <p:spPr>
          <a:xfrm>
            <a:off x="2079576" y="1622547"/>
            <a:ext cx="7177347" cy="307777"/>
          </a:xfrm>
          <a:prstGeom prst="rect">
            <a:avLst/>
          </a:prstGeom>
          <a:noFill/>
        </p:spPr>
        <p:txBody>
          <a:bodyPr wrap="square">
            <a:spAutoFit/>
          </a:bodyPr>
          <a:lstStyle/>
          <a:p>
            <a:pPr algn="ctr"/>
            <a:r>
              <a:rPr lang="en-GB" b="1" dirty="0">
                <a:solidFill>
                  <a:srgbClr val="002060"/>
                </a:solidFill>
                <a:latin typeface="PF Universal" panose="02000503050000020004" pitchFamily="2" charset="0"/>
                <a:ea typeface="Open Sans"/>
                <a:cs typeface="Open Sans"/>
              </a:rPr>
              <a:t>May a retrospective clinical study fall under the definition of a clinical investigation?</a:t>
            </a:r>
          </a:p>
        </p:txBody>
      </p:sp>
      <p:sp>
        <p:nvSpPr>
          <p:cNvPr id="5" name="TextBox 4">
            <a:extLst>
              <a:ext uri="{FF2B5EF4-FFF2-40B4-BE49-F238E27FC236}">
                <a16:creationId xmlns:a16="http://schemas.microsoft.com/office/drawing/2014/main" id="{44D7CA66-A7EF-6F0D-B83C-2D8A2D4D5B30}"/>
              </a:ext>
            </a:extLst>
          </p:cNvPr>
          <p:cNvSpPr txBox="1"/>
          <p:nvPr/>
        </p:nvSpPr>
        <p:spPr>
          <a:xfrm>
            <a:off x="3019871" y="2227308"/>
            <a:ext cx="5296756" cy="1815882"/>
          </a:xfrm>
          <a:prstGeom prst="rect">
            <a:avLst/>
          </a:prstGeom>
          <a:solidFill>
            <a:schemeClr val="accent6">
              <a:lumMod val="20000"/>
              <a:lumOff val="80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If performance and/or safety of the device are analysed in the study retrospectively, separately from the decision to use the device, the study should not be considered as a clinical investigation according to the MDR, however </a:t>
            </a:r>
            <a:r>
              <a:rPr lang="en-GB" b="1" i="1" dirty="0">
                <a:solidFill>
                  <a:srgbClr val="002060"/>
                </a:solidFill>
                <a:latin typeface="PF Universal" panose="02000503050000020004" pitchFamily="2" charset="0"/>
                <a:ea typeface="Open Sans"/>
                <a:cs typeface="Open Sans"/>
              </a:rPr>
              <a:t>there may be national provisions and/or GDPR requirements </a:t>
            </a:r>
            <a:r>
              <a:rPr lang="en-GB" dirty="0">
                <a:solidFill>
                  <a:srgbClr val="002060"/>
                </a:solidFill>
                <a:latin typeface="PF Universal" panose="02000503050000020004" pitchFamily="2" charset="0"/>
                <a:ea typeface="Open Sans"/>
                <a:cs typeface="Open Sans"/>
              </a:rPr>
              <a:t>which need to be taken into consideration.</a:t>
            </a:r>
          </a:p>
          <a:p>
            <a:pPr algn="just"/>
            <a:endParaRPr lang="en-GB" dirty="0">
              <a:solidFill>
                <a:srgbClr val="002060"/>
              </a:solidFill>
              <a:latin typeface="PF Universal" panose="02000503050000020004" pitchFamily="2" charset="0"/>
              <a:ea typeface="Open Sans"/>
              <a:cs typeface="Open Sans"/>
            </a:endParaRPr>
          </a:p>
          <a:p>
            <a:pPr algn="just"/>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b="1" i="1" dirty="0">
                <a:solidFill>
                  <a:srgbClr val="002060"/>
                </a:solidFill>
                <a:latin typeface="PF Universal" panose="02000503050000020004" pitchFamily="2" charset="0"/>
                <a:ea typeface="Open Sans"/>
                <a:cs typeface="Open Sans"/>
              </a:rPr>
              <a:t>Data from such studies may form part of the clinical evaluation in appropriate circumstances.</a:t>
            </a:r>
          </a:p>
        </p:txBody>
      </p:sp>
    </p:spTree>
    <p:extLst>
      <p:ext uri="{BB962C8B-B14F-4D97-AF65-F5344CB8AC3E}">
        <p14:creationId xmlns:p14="http://schemas.microsoft.com/office/powerpoint/2010/main" val="222328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Devices used for medical purposes in research involving human subjects – Q19</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740E6BE9-746D-CA14-DB55-D78BB633E972}"/>
              </a:ext>
            </a:extLst>
          </p:cNvPr>
          <p:cNvSpPr txBox="1"/>
          <p:nvPr/>
        </p:nvSpPr>
        <p:spPr>
          <a:xfrm>
            <a:off x="1342324" y="1593327"/>
            <a:ext cx="9234549" cy="738664"/>
          </a:xfrm>
          <a:prstGeom prst="rect">
            <a:avLst/>
          </a:prstGeom>
          <a:noFill/>
        </p:spPr>
        <p:txBody>
          <a:bodyPr wrap="square">
            <a:spAutoFit/>
          </a:bodyPr>
          <a:lstStyle/>
          <a:p>
            <a:pPr algn="ctr"/>
            <a:r>
              <a:rPr lang="en-GB" b="1" dirty="0">
                <a:solidFill>
                  <a:srgbClr val="002060"/>
                </a:solidFill>
                <a:latin typeface="PF Universal" panose="02000503050000020004" pitchFamily="2" charset="0"/>
                <a:ea typeface="Open Sans"/>
                <a:cs typeface="Open Sans"/>
              </a:rPr>
              <a:t>When the objective of a clinical study is not specifically to evaluate a device, but the device is necessary for the purpose of the study (e.g. study of a physiological process, or a medical method or a surgical technique or rehabilitation technique) what regulatory aspects related to the device must the sponsor take into account?</a:t>
            </a:r>
          </a:p>
        </p:txBody>
      </p:sp>
      <p:sp>
        <p:nvSpPr>
          <p:cNvPr id="5" name="TextBox 4">
            <a:extLst>
              <a:ext uri="{FF2B5EF4-FFF2-40B4-BE49-F238E27FC236}">
                <a16:creationId xmlns:a16="http://schemas.microsoft.com/office/drawing/2014/main" id="{3735933D-4574-7726-4F9D-0883DE766962}"/>
              </a:ext>
            </a:extLst>
          </p:cNvPr>
          <p:cNvSpPr txBox="1"/>
          <p:nvPr/>
        </p:nvSpPr>
        <p:spPr>
          <a:xfrm>
            <a:off x="597494" y="3496488"/>
            <a:ext cx="3210935" cy="1169551"/>
          </a:xfrm>
          <a:prstGeom prst="rect">
            <a:avLst/>
          </a:prstGeom>
          <a:solidFill>
            <a:schemeClr val="bg1">
              <a:lumMod val="95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Any device which is used for medical purposes as per Art. 2(1) in research involving human subjects needs to comply with the requirements of the MDR that are applicable to it.</a:t>
            </a:r>
          </a:p>
        </p:txBody>
      </p:sp>
      <p:sp>
        <p:nvSpPr>
          <p:cNvPr id="7" name="TextBox 6">
            <a:extLst>
              <a:ext uri="{FF2B5EF4-FFF2-40B4-BE49-F238E27FC236}">
                <a16:creationId xmlns:a16="http://schemas.microsoft.com/office/drawing/2014/main" id="{23A05BDB-AE50-558B-715E-28D015CF1009}"/>
              </a:ext>
            </a:extLst>
          </p:cNvPr>
          <p:cNvSpPr txBox="1"/>
          <p:nvPr/>
        </p:nvSpPr>
        <p:spPr>
          <a:xfrm>
            <a:off x="5269583" y="2953502"/>
            <a:ext cx="5922331" cy="2462213"/>
          </a:xfrm>
          <a:prstGeom prst="rect">
            <a:avLst/>
          </a:prstGeom>
          <a:solidFill>
            <a:schemeClr val="accent6">
              <a:lumMod val="20000"/>
              <a:lumOff val="80000"/>
            </a:schemeClr>
          </a:solidFill>
        </p:spPr>
        <p:txBody>
          <a:bodyPr wrap="square">
            <a:spAutoFit/>
          </a:bodyPr>
          <a:lstStyle/>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For devices lacking CE-marking, the </a:t>
            </a:r>
            <a:r>
              <a:rPr lang="en-GB" b="1" i="1" dirty="0">
                <a:solidFill>
                  <a:srgbClr val="002060"/>
                </a:solidFill>
                <a:latin typeface="PF Universal" panose="02000503050000020004" pitchFamily="2" charset="0"/>
                <a:ea typeface="Open Sans"/>
                <a:cs typeface="Open Sans"/>
              </a:rPr>
              <a:t>only option available may be to design the study as a clinical investigation of the device and seek the necessary approvals. </a:t>
            </a:r>
          </a:p>
          <a:p>
            <a:r>
              <a:rPr lang="en-GB" dirty="0">
                <a:solidFill>
                  <a:srgbClr val="002060"/>
                </a:solidFill>
                <a:latin typeface="PF Universal" panose="02000503050000020004" pitchFamily="2" charset="0"/>
                <a:ea typeface="Open Sans"/>
                <a:cs typeface="Open Sans"/>
              </a:rPr>
              <a:t>Although the main research purpose might not be to study the performance and/or safety of the device, these could be made secondary objectives. National legislation may provide further options. </a:t>
            </a:r>
          </a:p>
          <a:p>
            <a:endParaRPr lang="en-GB" dirty="0">
              <a:solidFill>
                <a:srgbClr val="002060"/>
              </a:solidFill>
              <a:latin typeface="PF Universal" panose="02000503050000020004" pitchFamily="2" charset="0"/>
              <a:ea typeface="Open Sans"/>
              <a:cs typeface="Open Sans"/>
            </a:endParaRPr>
          </a:p>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Use of CE-marked devices outside their intended purpose in a clinical research setting should be </a:t>
            </a:r>
            <a:r>
              <a:rPr lang="en-GB" b="1" i="1" dirty="0">
                <a:solidFill>
                  <a:srgbClr val="002060"/>
                </a:solidFill>
                <a:latin typeface="PF Universal" panose="02000503050000020004" pitchFamily="2" charset="0"/>
                <a:ea typeface="Open Sans"/>
                <a:cs typeface="Open Sans"/>
              </a:rPr>
              <a:t>carefully considered from a risk perspective</a:t>
            </a:r>
            <a:r>
              <a:rPr lang="en-GB" dirty="0">
                <a:solidFill>
                  <a:srgbClr val="002060"/>
                </a:solidFill>
                <a:latin typeface="PF Universal" panose="02000503050000020004" pitchFamily="2" charset="0"/>
                <a:ea typeface="Open Sans"/>
                <a:cs typeface="Open Sans"/>
              </a:rPr>
              <a:t>, and may not always be appropriate, depending on the degree of deviation from the intended purpose stated by the manufacturer. </a:t>
            </a:r>
          </a:p>
        </p:txBody>
      </p:sp>
    </p:spTree>
    <p:extLst>
      <p:ext uri="{BB962C8B-B14F-4D97-AF65-F5344CB8AC3E}">
        <p14:creationId xmlns:p14="http://schemas.microsoft.com/office/powerpoint/2010/main" val="252370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Substantial Modifications – Q30-35</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3F5DC9EE-0097-773F-2E95-92C07ED945CA}"/>
              </a:ext>
            </a:extLst>
          </p:cNvPr>
          <p:cNvSpPr txBox="1"/>
          <p:nvPr/>
        </p:nvSpPr>
        <p:spPr>
          <a:xfrm>
            <a:off x="634294" y="2102110"/>
            <a:ext cx="3739743" cy="1384995"/>
          </a:xfrm>
          <a:prstGeom prst="rect">
            <a:avLst/>
          </a:prstGeom>
          <a:solidFill>
            <a:schemeClr val="bg1">
              <a:lumMod val="95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It is the sponsor’s responsibility to determine if the modification is substantial or not. </a:t>
            </a:r>
          </a:p>
          <a:p>
            <a:pPr algn="just"/>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However, if the sponsor is uncertain about the impact for a particular modification of a clinical investigation, the National Competent Authority may be consulted prior notification.</a:t>
            </a:r>
          </a:p>
        </p:txBody>
      </p:sp>
      <p:sp>
        <p:nvSpPr>
          <p:cNvPr id="5" name="TextBox 4">
            <a:extLst>
              <a:ext uri="{FF2B5EF4-FFF2-40B4-BE49-F238E27FC236}">
                <a16:creationId xmlns:a16="http://schemas.microsoft.com/office/drawing/2014/main" id="{87D43D88-9EE7-DEDC-C4D5-CD9279B180E9}"/>
              </a:ext>
            </a:extLst>
          </p:cNvPr>
          <p:cNvSpPr txBox="1"/>
          <p:nvPr/>
        </p:nvSpPr>
        <p:spPr>
          <a:xfrm>
            <a:off x="634294" y="3757849"/>
            <a:ext cx="3739743" cy="1600438"/>
          </a:xfrm>
          <a:prstGeom prst="rect">
            <a:avLst/>
          </a:prstGeom>
          <a:solidFill>
            <a:schemeClr val="bg1">
              <a:lumMod val="95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In general, </a:t>
            </a:r>
            <a:r>
              <a:rPr lang="en-GB" b="1" i="1" dirty="0">
                <a:solidFill>
                  <a:srgbClr val="002060"/>
                </a:solidFill>
                <a:latin typeface="PF Universal" panose="02000503050000020004" pitchFamily="2" charset="0"/>
                <a:ea typeface="Open Sans"/>
                <a:cs typeface="Open Sans"/>
              </a:rPr>
              <a:t>a change to the investigational device is a substantial modification of the clinical investigation</a:t>
            </a:r>
            <a:r>
              <a:rPr lang="en-GB" dirty="0">
                <a:solidFill>
                  <a:srgbClr val="002060"/>
                </a:solidFill>
                <a:latin typeface="PF Universal" panose="02000503050000020004" pitchFamily="2" charset="0"/>
                <a:ea typeface="Open Sans"/>
                <a:cs typeface="Open Sans"/>
              </a:rPr>
              <a:t>, e.g., a change to the device which alters the risk profile or adds new risks is likely to have a substantial impact on the safety or health or rights of the subject and, thus, is a substantial modification.</a:t>
            </a:r>
          </a:p>
        </p:txBody>
      </p:sp>
      <p:sp>
        <p:nvSpPr>
          <p:cNvPr id="7" name="TextBox 6">
            <a:extLst>
              <a:ext uri="{FF2B5EF4-FFF2-40B4-BE49-F238E27FC236}">
                <a16:creationId xmlns:a16="http://schemas.microsoft.com/office/drawing/2014/main" id="{B2138FED-EF4E-5297-FA1F-0D60191AD527}"/>
              </a:ext>
            </a:extLst>
          </p:cNvPr>
          <p:cNvSpPr txBox="1"/>
          <p:nvPr/>
        </p:nvSpPr>
        <p:spPr>
          <a:xfrm>
            <a:off x="5459870" y="1880412"/>
            <a:ext cx="5673186" cy="3754874"/>
          </a:xfrm>
          <a:prstGeom prst="rect">
            <a:avLst/>
          </a:prstGeom>
          <a:solidFill>
            <a:schemeClr val="accent6">
              <a:lumMod val="20000"/>
              <a:lumOff val="80000"/>
            </a:schemeClr>
          </a:solidFill>
        </p:spPr>
        <p:txBody>
          <a:bodyPr wrap="square">
            <a:spAutoFit/>
          </a:bodyPr>
          <a:lstStyle/>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In order for the data resulting from a clinical investigation to be relevant for a certain device, in a situation where several versions of the device have been used during the clinical investigation, </a:t>
            </a:r>
            <a:r>
              <a:rPr lang="en-GB" b="1" i="1" dirty="0">
                <a:solidFill>
                  <a:srgbClr val="002060"/>
                </a:solidFill>
                <a:latin typeface="PF Universal" panose="02000503050000020004" pitchFamily="2" charset="0"/>
                <a:ea typeface="Open Sans"/>
                <a:cs typeface="Open Sans"/>
              </a:rPr>
              <a:t>the aspect of equivalence may need to be considered</a:t>
            </a:r>
            <a:r>
              <a:rPr lang="en-GB" dirty="0">
                <a:solidFill>
                  <a:srgbClr val="002060"/>
                </a:solidFill>
                <a:latin typeface="PF Universal" panose="02000503050000020004" pitchFamily="2" charset="0"/>
                <a:ea typeface="Open Sans"/>
                <a:cs typeface="Open Sans"/>
              </a:rPr>
              <a:t>. </a:t>
            </a:r>
          </a:p>
          <a:p>
            <a:endParaRPr lang="en-GB" dirty="0">
              <a:solidFill>
                <a:srgbClr val="002060"/>
              </a:solidFill>
              <a:latin typeface="PF Universal" panose="02000503050000020004" pitchFamily="2" charset="0"/>
              <a:ea typeface="Open Sans"/>
              <a:cs typeface="Open Sans"/>
            </a:endParaRPr>
          </a:p>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MDCG 2020-5 provides guidance on equivalence in relation to clinical evaluation. This guidance may support sponsors in </a:t>
            </a:r>
            <a:r>
              <a:rPr lang="en-GB" b="1" i="1" dirty="0">
                <a:solidFill>
                  <a:srgbClr val="002060"/>
                </a:solidFill>
                <a:latin typeface="PF Universal" panose="02000503050000020004" pitchFamily="2" charset="0"/>
                <a:ea typeface="Open Sans"/>
                <a:cs typeface="Open Sans"/>
              </a:rPr>
              <a:t>determining whether a modification of a device could be done within the same clinical investigation, or if a new clinical investigation application should be submitted</a:t>
            </a:r>
            <a:r>
              <a:rPr lang="en-GB" dirty="0">
                <a:solidFill>
                  <a:srgbClr val="002060"/>
                </a:solidFill>
                <a:latin typeface="PF Universal" panose="02000503050000020004" pitchFamily="2" charset="0"/>
                <a:ea typeface="Open Sans"/>
                <a:cs typeface="Open Sans"/>
              </a:rPr>
              <a:t>. </a:t>
            </a:r>
          </a:p>
          <a:p>
            <a:endParaRPr lang="en-GB" dirty="0">
              <a:solidFill>
                <a:srgbClr val="002060"/>
              </a:solidFill>
              <a:latin typeface="PF Universal" panose="02000503050000020004" pitchFamily="2" charset="0"/>
              <a:ea typeface="Open Sans"/>
              <a:cs typeface="Open Sans"/>
            </a:endParaRPr>
          </a:p>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Member States will assess on a case-by-case basis if a change to the investigational device alters the suitability of the clinical investigation design to provide evidence for the safety, performance or clinical benefit of the device. </a:t>
            </a:r>
            <a:r>
              <a:rPr lang="en-GB" b="1" i="1" dirty="0">
                <a:solidFill>
                  <a:srgbClr val="002060"/>
                </a:solidFill>
                <a:latin typeface="PF Universal" panose="02000503050000020004" pitchFamily="2" charset="0"/>
                <a:ea typeface="Open Sans"/>
                <a:cs typeface="Open Sans"/>
              </a:rPr>
              <a:t>If the modified investigational device is not equivalent to that one object of the initial application, according to MDCG 2020-5, a new clinical investigation may be required</a:t>
            </a:r>
            <a:r>
              <a:rPr lang="en-GB" dirty="0">
                <a:solidFill>
                  <a:srgbClr val="002060"/>
                </a:solidFill>
                <a:latin typeface="PF Universal" panose="02000503050000020004" pitchFamily="2" charset="0"/>
                <a:ea typeface="Open Sans"/>
                <a:cs typeface="Open Sans"/>
              </a:rPr>
              <a:t>. </a:t>
            </a:r>
          </a:p>
        </p:txBody>
      </p:sp>
    </p:spTree>
    <p:extLst>
      <p:ext uri="{BB962C8B-B14F-4D97-AF65-F5344CB8AC3E}">
        <p14:creationId xmlns:p14="http://schemas.microsoft.com/office/powerpoint/2010/main" val="370225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Early termination - Q39</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BC1AAF9F-E006-DAB1-8AC4-688AEF2BF897}"/>
              </a:ext>
            </a:extLst>
          </p:cNvPr>
          <p:cNvSpPr txBox="1"/>
          <p:nvPr/>
        </p:nvSpPr>
        <p:spPr>
          <a:xfrm>
            <a:off x="2981094" y="2436319"/>
            <a:ext cx="6097836" cy="3539430"/>
          </a:xfrm>
          <a:prstGeom prst="rect">
            <a:avLst/>
          </a:prstGeom>
          <a:solidFill>
            <a:schemeClr val="accent6">
              <a:lumMod val="20000"/>
              <a:lumOff val="80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In case a clinical investigation is temporarily </a:t>
            </a:r>
            <a:r>
              <a:rPr lang="en-GB" b="1" i="1" dirty="0">
                <a:solidFill>
                  <a:srgbClr val="002060"/>
                </a:solidFill>
                <a:latin typeface="PF Universal" panose="02000503050000020004" pitchFamily="2" charset="0"/>
                <a:ea typeface="Open Sans"/>
                <a:cs typeface="Open Sans"/>
              </a:rPr>
              <a:t>halted or terminated early</a:t>
            </a:r>
            <a:r>
              <a:rPr lang="en-GB" dirty="0">
                <a:solidFill>
                  <a:srgbClr val="002060"/>
                </a:solidFill>
                <a:latin typeface="PF Universal" panose="02000503050000020004" pitchFamily="2" charset="0"/>
                <a:ea typeface="Open Sans"/>
                <a:cs typeface="Open Sans"/>
              </a:rPr>
              <a:t>, the sponsor has to inform the Member State concerned within </a:t>
            </a:r>
            <a:r>
              <a:rPr lang="en-GB" b="1" i="1" dirty="0">
                <a:solidFill>
                  <a:srgbClr val="002060"/>
                </a:solidFill>
                <a:latin typeface="PF Universal" panose="02000503050000020004" pitchFamily="2" charset="0"/>
                <a:ea typeface="Open Sans"/>
                <a:cs typeface="Open Sans"/>
              </a:rPr>
              <a:t>15 days, or within 24 hours if based on safety grounds.</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This reporting timeline should be counted from the sponsor’s decision to halt/terminate the clinical investigation. </a:t>
            </a:r>
          </a:p>
          <a:p>
            <a:pPr algn="just"/>
            <a:endParaRPr lang="en-GB" dirty="0">
              <a:solidFill>
                <a:srgbClr val="002060"/>
              </a:solidFill>
              <a:latin typeface="PF Universal" panose="02000503050000020004" pitchFamily="2" charset="0"/>
              <a:ea typeface="Open Sans"/>
              <a:cs typeface="Open Sans"/>
            </a:endParaRPr>
          </a:p>
          <a:p>
            <a:pPr marL="285750" indent="-285750" algn="just">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In case of restart after temporarily halted study, a notification will be made to the CA. </a:t>
            </a:r>
          </a:p>
          <a:p>
            <a:pPr marL="285750" indent="-285750" algn="just">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In case of temporarily halt on safety grounds, this notification should be submitted as a substantial modification. </a:t>
            </a:r>
          </a:p>
          <a:p>
            <a:pPr algn="just"/>
            <a:endParaRPr lang="en-GB" dirty="0">
              <a:solidFill>
                <a:srgbClr val="002060"/>
              </a:solidFill>
              <a:latin typeface="PF Universal" panose="02000503050000020004" pitchFamily="2" charset="0"/>
              <a:ea typeface="Open Sans"/>
              <a:cs typeface="Open Sans"/>
            </a:endParaRPr>
          </a:p>
          <a:p>
            <a:pPr algn="just"/>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If inclusion of new subjects is halted in a country before the expected number of subjects in that Member State was reached, and this is due to the achieved recruitment of the total number of subjects globally, this is not considered as early termination. </a:t>
            </a:r>
          </a:p>
        </p:txBody>
      </p:sp>
      <p:sp>
        <p:nvSpPr>
          <p:cNvPr id="5" name="TextBox 4">
            <a:extLst>
              <a:ext uri="{FF2B5EF4-FFF2-40B4-BE49-F238E27FC236}">
                <a16:creationId xmlns:a16="http://schemas.microsoft.com/office/drawing/2014/main" id="{7EC4D419-0EE3-C691-89F5-67EF32727ED9}"/>
              </a:ext>
            </a:extLst>
          </p:cNvPr>
          <p:cNvSpPr txBox="1"/>
          <p:nvPr/>
        </p:nvSpPr>
        <p:spPr>
          <a:xfrm>
            <a:off x="2555256" y="1501495"/>
            <a:ext cx="7081488" cy="307777"/>
          </a:xfrm>
          <a:prstGeom prst="rect">
            <a:avLst/>
          </a:prstGeom>
          <a:noFill/>
        </p:spPr>
        <p:txBody>
          <a:bodyPr wrap="square">
            <a:spAutoFit/>
          </a:bodyPr>
          <a:lstStyle/>
          <a:p>
            <a:r>
              <a:rPr lang="en-GB" b="1" dirty="0">
                <a:solidFill>
                  <a:srgbClr val="002060"/>
                </a:solidFill>
                <a:latin typeface="PF Universal" panose="02000503050000020004" pitchFamily="2" charset="0"/>
                <a:ea typeface="Open Sans"/>
                <a:cs typeface="Open Sans"/>
              </a:rPr>
              <a:t>When does the sponsor have to notify an early termination of a clinical investigation? </a:t>
            </a:r>
          </a:p>
        </p:txBody>
      </p:sp>
    </p:spTree>
    <p:extLst>
      <p:ext uri="{BB962C8B-B14F-4D97-AF65-F5344CB8AC3E}">
        <p14:creationId xmlns:p14="http://schemas.microsoft.com/office/powerpoint/2010/main" val="41343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Retention of documents – Q41 </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935B7198-EBFC-D9A4-F4A7-E6DBF0F3B4EF}"/>
              </a:ext>
            </a:extLst>
          </p:cNvPr>
          <p:cNvSpPr txBox="1"/>
          <p:nvPr/>
        </p:nvSpPr>
        <p:spPr>
          <a:xfrm>
            <a:off x="3048918" y="2148198"/>
            <a:ext cx="6097836" cy="1230722"/>
          </a:xfrm>
          <a:prstGeom prst="rect">
            <a:avLst/>
          </a:prstGeom>
          <a:noFill/>
        </p:spPr>
        <p:txBody>
          <a:bodyPr wrap="square">
            <a:spAutoFit/>
          </a:bodyPr>
          <a:lstStyle/>
          <a:p>
            <a:pPr algn="just">
              <a:lnSpc>
                <a:spcPct val="107000"/>
              </a:lnSpc>
              <a:spcAft>
                <a:spcPts val="800"/>
              </a:spcAft>
            </a:pPr>
            <a:r>
              <a:rPr lang="en-GB" dirty="0">
                <a:solidFill>
                  <a:srgbClr val="002060"/>
                </a:solidFill>
                <a:latin typeface="PF Universal" panose="02000503050000020004" pitchFamily="2" charset="0"/>
                <a:ea typeface="Open Sans"/>
                <a:cs typeface="Open Sans"/>
              </a:rPr>
              <a:t>The documentation mentioned in annex XV shall be kept for </a:t>
            </a:r>
            <a:r>
              <a:rPr lang="en-GB" b="1" i="1" dirty="0">
                <a:solidFill>
                  <a:srgbClr val="002060"/>
                </a:solidFill>
                <a:latin typeface="PF Universal" panose="02000503050000020004" pitchFamily="2" charset="0"/>
                <a:ea typeface="Open Sans"/>
                <a:cs typeface="Open Sans"/>
              </a:rPr>
              <a:t>a period of at least 10 years after the clinical investigation with the device in question has ended</a:t>
            </a:r>
            <a:r>
              <a:rPr lang="en-GB" dirty="0">
                <a:solidFill>
                  <a:srgbClr val="002060"/>
                </a:solidFill>
                <a:latin typeface="PF Universal" panose="02000503050000020004" pitchFamily="2" charset="0"/>
                <a:ea typeface="Open Sans"/>
                <a:cs typeface="Open Sans"/>
              </a:rPr>
              <a:t>, or, in the event that the device is subsequently placed on the market, </a:t>
            </a:r>
            <a:r>
              <a:rPr lang="en-GB" b="1" i="1" dirty="0">
                <a:solidFill>
                  <a:srgbClr val="002060"/>
                </a:solidFill>
                <a:latin typeface="PF Universal" panose="02000503050000020004" pitchFamily="2" charset="0"/>
                <a:ea typeface="Open Sans"/>
                <a:cs typeface="Open Sans"/>
              </a:rPr>
              <a:t>at least 10 years after the last device has been placed on the market. In the case of implantable devices, the period shall be at least 15 years.</a:t>
            </a:r>
          </a:p>
        </p:txBody>
      </p:sp>
      <p:sp>
        <p:nvSpPr>
          <p:cNvPr id="5" name="TextBox 4">
            <a:extLst>
              <a:ext uri="{FF2B5EF4-FFF2-40B4-BE49-F238E27FC236}">
                <a16:creationId xmlns:a16="http://schemas.microsoft.com/office/drawing/2014/main" id="{57F9BA7F-6921-E8D4-B253-18E8E48CCD19}"/>
              </a:ext>
            </a:extLst>
          </p:cNvPr>
          <p:cNvSpPr txBox="1"/>
          <p:nvPr/>
        </p:nvSpPr>
        <p:spPr>
          <a:xfrm>
            <a:off x="3048786" y="1582992"/>
            <a:ext cx="6094428" cy="307777"/>
          </a:xfrm>
          <a:prstGeom prst="rect">
            <a:avLst/>
          </a:prstGeom>
          <a:noFill/>
        </p:spPr>
        <p:txBody>
          <a:bodyPr wrap="square">
            <a:spAutoFit/>
          </a:bodyPr>
          <a:lstStyle/>
          <a:p>
            <a:pPr algn="ctr"/>
            <a:r>
              <a:rPr lang="en-GB" b="1" dirty="0">
                <a:solidFill>
                  <a:srgbClr val="002060"/>
                </a:solidFill>
                <a:latin typeface="PF Universal" panose="02000503050000020004" pitchFamily="2" charset="0"/>
                <a:ea typeface="Open Sans"/>
                <a:cs typeface="Open Sans"/>
              </a:rPr>
              <a:t>For how long must study documentation be retained?</a:t>
            </a:r>
          </a:p>
        </p:txBody>
      </p:sp>
    </p:spTree>
    <p:extLst>
      <p:ext uri="{BB962C8B-B14F-4D97-AF65-F5344CB8AC3E}">
        <p14:creationId xmlns:p14="http://schemas.microsoft.com/office/powerpoint/2010/main" val="3844497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a:latin typeface="PF Universal" panose="02000503050000020004" pitchFamily="2" charset="0"/>
              </a:rPr>
              <a:t>EUDAMED – Q44-45</a:t>
            </a:r>
            <a:endParaRPr lang="en-GB" sz="4000" b="1" dirty="0">
              <a:latin typeface="PF Universal" panose="02000503050000020004" pitchFamily="2" charset="0"/>
            </a:endParaRPr>
          </a:p>
        </p:txBody>
      </p:sp>
      <p:sp>
        <p:nvSpPr>
          <p:cNvPr id="3" name="TextBox 2">
            <a:extLst>
              <a:ext uri="{FF2B5EF4-FFF2-40B4-BE49-F238E27FC236}">
                <a16:creationId xmlns:a16="http://schemas.microsoft.com/office/drawing/2014/main" id="{1EE627DF-EE1F-7272-5442-620607192354}"/>
              </a:ext>
            </a:extLst>
          </p:cNvPr>
          <p:cNvSpPr txBox="1"/>
          <p:nvPr/>
        </p:nvSpPr>
        <p:spPr>
          <a:xfrm>
            <a:off x="409641" y="2059159"/>
            <a:ext cx="3379933" cy="3280000"/>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en-GB" dirty="0">
                <a:solidFill>
                  <a:srgbClr val="002060"/>
                </a:solidFill>
                <a:latin typeface="PF Universal" panose="02000503050000020004" pitchFamily="2" charset="0"/>
                <a:ea typeface="Open Sans"/>
                <a:cs typeface="Open Sans"/>
              </a:rPr>
              <a:t>The </a:t>
            </a:r>
            <a:r>
              <a:rPr lang="en-GB" b="1" i="1" dirty="0">
                <a:solidFill>
                  <a:srgbClr val="002060"/>
                </a:solidFill>
                <a:latin typeface="PF Universal" panose="02000503050000020004" pitchFamily="2" charset="0"/>
                <a:ea typeface="Open Sans"/>
                <a:cs typeface="Open Sans"/>
              </a:rPr>
              <a:t>use of EUDAMED for Clinical Investigation and Performance Studies becomes mandatory at the end of the 6 months transitional period after the publication of a notice in the Official Journal of the European Union that EUDAMED has achieved full functionality</a:t>
            </a:r>
            <a:r>
              <a:rPr lang="en-GB" dirty="0">
                <a:solidFill>
                  <a:srgbClr val="002060"/>
                </a:solidFill>
                <a:latin typeface="PF Universal" panose="02000503050000020004" pitchFamily="2" charset="0"/>
                <a:ea typeface="Open Sans"/>
                <a:cs typeface="Open Sans"/>
              </a:rPr>
              <a:t> following the outcome of an independent audit. </a:t>
            </a:r>
          </a:p>
          <a:p>
            <a:pPr algn="just">
              <a:lnSpc>
                <a:spcPct val="107000"/>
              </a:lnSpc>
              <a:spcAft>
                <a:spcPts val="800"/>
              </a:spcAft>
            </a:pPr>
            <a:endParaRPr lang="en-GB" dirty="0">
              <a:solidFill>
                <a:srgbClr val="002060"/>
              </a:solidFill>
              <a:latin typeface="PF Universal" panose="02000503050000020004" pitchFamily="2" charset="0"/>
              <a:ea typeface="Open Sans"/>
              <a:cs typeface="Open Sans"/>
            </a:endParaRPr>
          </a:p>
          <a:p>
            <a:pPr algn="just">
              <a:lnSpc>
                <a:spcPct val="107000"/>
              </a:lnSpc>
              <a:spcAft>
                <a:spcPts val="800"/>
              </a:spcAft>
            </a:pPr>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It will not be possible to submit applications via EUDAMED before it is mandatory to use.</a:t>
            </a:r>
          </a:p>
        </p:txBody>
      </p:sp>
      <p:sp>
        <p:nvSpPr>
          <p:cNvPr id="5" name="TextBox 4">
            <a:extLst>
              <a:ext uri="{FF2B5EF4-FFF2-40B4-BE49-F238E27FC236}">
                <a16:creationId xmlns:a16="http://schemas.microsoft.com/office/drawing/2014/main" id="{26DE4325-8ECA-8CEF-0F5B-F9E0A645FC33}"/>
              </a:ext>
            </a:extLst>
          </p:cNvPr>
          <p:cNvSpPr txBox="1"/>
          <p:nvPr/>
        </p:nvSpPr>
        <p:spPr>
          <a:xfrm>
            <a:off x="5326143" y="3429000"/>
            <a:ext cx="5646657" cy="738664"/>
          </a:xfrm>
          <a:prstGeom prst="rect">
            <a:avLst/>
          </a:prstGeom>
          <a:solidFill>
            <a:schemeClr val="bg1">
              <a:lumMod val="95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All requested information to apply for or notify a clinical investigation should be submitted to the national competent authorities unless otherwise specified in the MS concerned. </a:t>
            </a:r>
            <a:endParaRPr lang="en-GB" dirty="0"/>
          </a:p>
        </p:txBody>
      </p:sp>
      <p:sp>
        <p:nvSpPr>
          <p:cNvPr id="7" name="TextBox 6">
            <a:extLst>
              <a:ext uri="{FF2B5EF4-FFF2-40B4-BE49-F238E27FC236}">
                <a16:creationId xmlns:a16="http://schemas.microsoft.com/office/drawing/2014/main" id="{0F977938-7151-3FEF-2094-C6AC3170528C}"/>
              </a:ext>
            </a:extLst>
          </p:cNvPr>
          <p:cNvSpPr txBox="1"/>
          <p:nvPr/>
        </p:nvSpPr>
        <p:spPr>
          <a:xfrm>
            <a:off x="5203455" y="2618308"/>
            <a:ext cx="6094428" cy="539187"/>
          </a:xfrm>
          <a:prstGeom prst="rect">
            <a:avLst/>
          </a:prstGeom>
          <a:noFill/>
        </p:spPr>
        <p:txBody>
          <a:bodyPr wrap="square">
            <a:spAutoFit/>
          </a:bodyPr>
          <a:lstStyle/>
          <a:p>
            <a:pPr>
              <a:lnSpc>
                <a:spcPct val="107000"/>
              </a:lnSpc>
              <a:spcAft>
                <a:spcPts val="800"/>
              </a:spcAft>
            </a:pPr>
            <a:r>
              <a:rPr lang="en-GB" b="1" dirty="0">
                <a:solidFill>
                  <a:srgbClr val="002060"/>
                </a:solidFill>
                <a:latin typeface="PF Universal" panose="02000503050000020004" pitchFamily="2" charset="0"/>
                <a:ea typeface="Open Sans"/>
                <a:cs typeface="Open Sans"/>
              </a:rPr>
              <a:t>Until the clinical investigation module in EUDAMED is ready, how can the sponsor comply with the MDR?</a:t>
            </a:r>
          </a:p>
        </p:txBody>
      </p:sp>
    </p:spTree>
    <p:extLst>
      <p:ext uri="{BB962C8B-B14F-4D97-AF65-F5344CB8AC3E}">
        <p14:creationId xmlns:p14="http://schemas.microsoft.com/office/powerpoint/2010/main" val="346630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Legal representative – Q48-50</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A95953BF-470A-29BB-A915-3ACFA7573976}"/>
              </a:ext>
            </a:extLst>
          </p:cNvPr>
          <p:cNvSpPr txBox="1"/>
          <p:nvPr/>
        </p:nvSpPr>
        <p:spPr>
          <a:xfrm>
            <a:off x="6446238" y="2328922"/>
            <a:ext cx="5111824" cy="2769989"/>
          </a:xfrm>
          <a:prstGeom prst="rect">
            <a:avLst/>
          </a:prstGeom>
          <a:solidFill>
            <a:schemeClr val="accent5">
              <a:lumMod val="20000"/>
              <a:lumOff val="80000"/>
            </a:schemeClr>
          </a:solidFill>
        </p:spPr>
        <p:txBody>
          <a:bodyPr wrap="square">
            <a:spAutoFit/>
          </a:bodyPr>
          <a:lstStyle/>
          <a:p>
            <a:pPr>
              <a:buClr>
                <a:srgbClr val="00B0F0"/>
              </a:buClr>
            </a:pPr>
            <a:r>
              <a:rPr lang="en-GB" dirty="0">
                <a:solidFill>
                  <a:srgbClr val="002060"/>
                </a:solidFill>
                <a:latin typeface="PF Universal" panose="02000503050000020004" pitchFamily="2" charset="0"/>
                <a:ea typeface="Open Sans"/>
                <a:cs typeface="Open Sans"/>
              </a:rPr>
              <a:t>The legal representative should have permanent and unlimited access to </a:t>
            </a:r>
          </a:p>
          <a:p>
            <a:pPr>
              <a:buClr>
                <a:srgbClr val="00B0F0"/>
              </a:buClr>
            </a:pPr>
            <a:endParaRPr lang="en-GB" dirty="0">
              <a:solidFill>
                <a:srgbClr val="002060"/>
              </a:solidFill>
              <a:latin typeface="PF Universal" panose="02000503050000020004" pitchFamily="2" charset="0"/>
              <a:ea typeface="Open Sans"/>
              <a:cs typeface="Open Sans"/>
            </a:endParaRPr>
          </a:p>
          <a:p>
            <a:pPr marL="342900" indent="-342900">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the complete and up-to-date investigation master file including, but not limited to, contracts and financial arrangements related to the clinical investigation</a:t>
            </a:r>
          </a:p>
          <a:p>
            <a:pPr marL="342900" indent="-342900">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 evidence that the investigational sites and other participating entities and persons are appropriately qualified</a:t>
            </a:r>
          </a:p>
          <a:p>
            <a:pPr marL="342900" indent="-342900">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relevant communication which can support the demonstration of compliance of sponsor’s duties according to the MDR</a:t>
            </a:r>
          </a:p>
          <a:p>
            <a:pPr marL="342900" indent="-342900">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 monitoring reports and SAE reports.</a:t>
            </a:r>
          </a:p>
          <a:p>
            <a:pPr marL="342900" indent="-342900">
              <a:buClr>
                <a:srgbClr val="00B0F0"/>
              </a:buClr>
              <a:buFont typeface="Wingdings" panose="05000000000000000000" pitchFamily="2" charset="2"/>
              <a:buChar char="q"/>
            </a:pPr>
            <a:endParaRPr lang="en-GB" sz="2000" dirty="0">
              <a:solidFill>
                <a:srgbClr val="002060"/>
              </a:solidFill>
              <a:latin typeface="PF Universal" panose="02000503050000020004" pitchFamily="2" charset="0"/>
              <a:ea typeface="Open Sans"/>
              <a:cs typeface="Open Sans"/>
            </a:endParaRPr>
          </a:p>
        </p:txBody>
      </p:sp>
      <p:sp>
        <p:nvSpPr>
          <p:cNvPr id="5" name="TextBox 4">
            <a:extLst>
              <a:ext uri="{FF2B5EF4-FFF2-40B4-BE49-F238E27FC236}">
                <a16:creationId xmlns:a16="http://schemas.microsoft.com/office/drawing/2014/main" id="{F4CE8A69-61D6-415C-2551-0412887A56D7}"/>
              </a:ext>
            </a:extLst>
          </p:cNvPr>
          <p:cNvSpPr txBox="1"/>
          <p:nvPr/>
        </p:nvSpPr>
        <p:spPr>
          <a:xfrm>
            <a:off x="271745" y="2159646"/>
            <a:ext cx="5596567" cy="3108543"/>
          </a:xfrm>
          <a:prstGeom prst="rect">
            <a:avLst/>
          </a:prstGeom>
          <a:solidFill>
            <a:schemeClr val="accent6">
              <a:lumMod val="20000"/>
              <a:lumOff val="80000"/>
            </a:schemeClr>
          </a:solidFill>
        </p:spPr>
        <p:txBody>
          <a:bodyPr wrap="square">
            <a:spAutoFit/>
          </a:bodyPr>
          <a:lstStyle/>
          <a:p>
            <a:pPr>
              <a:buClr>
                <a:srgbClr val="00B0F0"/>
              </a:buClr>
            </a:pPr>
            <a:r>
              <a:rPr lang="en-GB"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a:t>
            </a:r>
            <a:r>
              <a:rPr lang="en-GB" dirty="0">
                <a:solidFill>
                  <a:srgbClr val="002060"/>
                </a:solidFill>
                <a:latin typeface="PF Universal" panose="02000503050000020004" pitchFamily="2" charset="0"/>
                <a:ea typeface="Open Sans"/>
                <a:cs typeface="Open Sans"/>
              </a:rPr>
              <a:t> The legal representative is responsible for ensuring compliance with the sponsor’s obligations pursuant to the MDR. </a:t>
            </a:r>
          </a:p>
          <a:p>
            <a:pPr>
              <a:buClr>
                <a:srgbClr val="00B0F0"/>
              </a:buClr>
            </a:pPr>
            <a:endParaRPr lang="en-GB" dirty="0">
              <a:solidFill>
                <a:srgbClr val="002060"/>
              </a:solidFill>
              <a:latin typeface="PF Universal" panose="02000503050000020004" pitchFamily="2" charset="0"/>
              <a:ea typeface="Open Sans"/>
              <a:cs typeface="Open Sans"/>
            </a:endParaRPr>
          </a:p>
          <a:p>
            <a:pPr>
              <a:buClr>
                <a:srgbClr val="00B0F0"/>
              </a:buClr>
            </a:pPr>
            <a:r>
              <a:rPr lang="en-GB"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a:t>
            </a:r>
            <a:r>
              <a:rPr lang="en-GB" dirty="0">
                <a:solidFill>
                  <a:srgbClr val="002060"/>
                </a:solidFill>
                <a:latin typeface="PF Universal" panose="02000503050000020004" pitchFamily="2" charset="0"/>
                <a:ea typeface="Open Sans"/>
                <a:cs typeface="Open Sans"/>
              </a:rPr>
              <a:t> If tasks are delegated by a legal representative to another legal or natural person, the</a:t>
            </a:r>
          </a:p>
          <a:p>
            <a:pPr>
              <a:buClr>
                <a:srgbClr val="00B0F0"/>
              </a:buClr>
            </a:pPr>
            <a:endParaRPr lang="en-GB" dirty="0">
              <a:solidFill>
                <a:srgbClr val="002060"/>
              </a:solidFill>
              <a:latin typeface="PF Universal" panose="02000503050000020004" pitchFamily="2" charset="0"/>
              <a:ea typeface="Open Sans"/>
              <a:cs typeface="Open Sans"/>
            </a:endParaRPr>
          </a:p>
          <a:p>
            <a:pPr>
              <a:buClr>
                <a:srgbClr val="00B0F0"/>
              </a:buClr>
            </a:pPr>
            <a:endParaRPr lang="en-GB" dirty="0">
              <a:solidFill>
                <a:srgbClr val="002060"/>
              </a:solidFill>
              <a:latin typeface="PF Universal" panose="02000503050000020004" pitchFamily="2" charset="0"/>
              <a:ea typeface="Open Sans"/>
              <a:cs typeface="Open Sans"/>
            </a:endParaRPr>
          </a:p>
          <a:p>
            <a:pPr>
              <a:buClr>
                <a:srgbClr val="00B0F0"/>
              </a:buClr>
            </a:pPr>
            <a:r>
              <a:rPr lang="en-GB"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a:t>
            </a:r>
            <a:r>
              <a:rPr lang="en-GB" dirty="0">
                <a:solidFill>
                  <a:srgbClr val="002060"/>
                </a:solidFill>
                <a:latin typeface="PF Universal" panose="02000503050000020004" pitchFamily="2" charset="0"/>
                <a:ea typeface="Open Sans"/>
                <a:cs typeface="Open Sans"/>
              </a:rPr>
              <a:t> HOW the sponsor will achieve the above should be specified in the contractual agreement between the sponsor and the legal representative.</a:t>
            </a:r>
          </a:p>
          <a:p>
            <a:endParaRPr lang="en-GB" dirty="0">
              <a:solidFill>
                <a:srgbClr val="002060"/>
              </a:solidFill>
              <a:latin typeface="PF Universal" panose="02000503050000020004" pitchFamily="2" charset="0"/>
              <a:ea typeface="Open Sans"/>
              <a:cs typeface="Open Sans"/>
            </a:endParaRPr>
          </a:p>
          <a:p>
            <a:r>
              <a:rPr lang="en-GB"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A sponsor of a clinical investigation that is not established in the Union, shall ensure that a natural or legal person is established in the EU as its legal representative.</a:t>
            </a:r>
          </a:p>
        </p:txBody>
      </p:sp>
    </p:spTree>
    <p:extLst>
      <p:ext uri="{BB962C8B-B14F-4D97-AF65-F5344CB8AC3E}">
        <p14:creationId xmlns:p14="http://schemas.microsoft.com/office/powerpoint/2010/main" val="3272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5" name="Google Shape;232;p47"/>
          <p:cNvSpPr txBox="1">
            <a:spLocks noGrp="1"/>
          </p:cNvSpPr>
          <p:nvPr>
            <p:ph type="subTitle" idx="1"/>
          </p:nvPr>
        </p:nvSpPr>
        <p:spPr>
          <a:xfrm>
            <a:off x="433633" y="1407573"/>
            <a:ext cx="6014301" cy="4042854"/>
          </a:xfrm>
          <a:prstGeom prst="rect">
            <a:avLst/>
          </a:prstGeom>
          <a:noFill/>
          <a:ln>
            <a:noFill/>
          </a:ln>
        </p:spPr>
        <p:txBody>
          <a:bodyPr spcFirstLastPara="1" wrap="square" lIns="91425" tIns="45700" rIns="91425" bIns="45700" anchor="t" anchorCtr="0">
            <a:noAutofit/>
          </a:bodyPr>
          <a:lstStyle/>
          <a:p>
            <a:pPr marL="0" lvl="0" indent="0" algn="just">
              <a:spcBef>
                <a:spcPts val="0"/>
              </a:spcBef>
            </a:pPr>
            <a:r>
              <a:rPr lang="en-GB" sz="1600" dirty="0">
                <a:solidFill>
                  <a:srgbClr val="002060"/>
                </a:solidFill>
                <a:latin typeface="PF Universal" panose="02000503050000020004" pitchFamily="2" charset="0"/>
              </a:rPr>
              <a:t>Published on Dec 12</a:t>
            </a:r>
            <a:r>
              <a:rPr lang="en-GB" sz="1600" baseline="30000" dirty="0">
                <a:solidFill>
                  <a:srgbClr val="002060"/>
                </a:solidFill>
                <a:latin typeface="PF Universal" panose="02000503050000020004" pitchFamily="2" charset="0"/>
              </a:rPr>
              <a:t>th</a:t>
            </a:r>
            <a:r>
              <a:rPr lang="en-GB" sz="1600" dirty="0">
                <a:solidFill>
                  <a:srgbClr val="002060"/>
                </a:solidFill>
                <a:latin typeface="PF Universal" panose="02000503050000020004" pitchFamily="2" charset="0"/>
              </a:rPr>
              <a:t>, this document provides updates on the previous document published in April of 2021. There are </a:t>
            </a:r>
          </a:p>
          <a:p>
            <a:pPr marL="0" lvl="0" indent="0" algn="just">
              <a:spcBef>
                <a:spcPts val="0"/>
              </a:spcBef>
            </a:pPr>
            <a:endParaRPr lang="en-GB" sz="1600" dirty="0">
              <a:solidFill>
                <a:srgbClr val="002060"/>
              </a:solidFill>
              <a:latin typeface="PF Universal" panose="02000503050000020004" pitchFamily="2" charset="0"/>
            </a:endParaRPr>
          </a:p>
          <a:p>
            <a:pPr marL="342900" lvl="0" indent="-342900" algn="just">
              <a:spcBef>
                <a:spcPts val="0"/>
              </a:spcBef>
              <a:buFont typeface="Wingdings" panose="05000000000000000000" pitchFamily="2" charset="2"/>
              <a:buChar char="q"/>
            </a:pPr>
            <a:r>
              <a:rPr lang="en-GB" sz="1600" dirty="0">
                <a:solidFill>
                  <a:srgbClr val="002060"/>
                </a:solidFill>
                <a:latin typeface="PF Universal" panose="02000503050000020004" pitchFamily="2" charset="0"/>
              </a:rPr>
              <a:t>11 updated answers, reflecting the latest developments in EU regulations concerning clinical investigations for medical devices</a:t>
            </a:r>
          </a:p>
          <a:p>
            <a:pPr marL="342900" lvl="0" indent="-342900" algn="just">
              <a:spcBef>
                <a:spcPts val="0"/>
              </a:spcBef>
              <a:buFont typeface="Wingdings" panose="05000000000000000000" pitchFamily="2" charset="2"/>
              <a:buChar char="q"/>
            </a:pPr>
            <a:endParaRPr lang="en-GB" sz="1600" dirty="0">
              <a:solidFill>
                <a:srgbClr val="002060"/>
              </a:solidFill>
              <a:latin typeface="PF Universal" panose="02000503050000020004" pitchFamily="2" charset="0"/>
            </a:endParaRPr>
          </a:p>
          <a:p>
            <a:pPr marL="342900" lvl="0" indent="-342900" algn="just">
              <a:spcBef>
                <a:spcPts val="0"/>
              </a:spcBef>
              <a:buFont typeface="Wingdings" panose="05000000000000000000" pitchFamily="2" charset="2"/>
              <a:buChar char="q"/>
            </a:pPr>
            <a:r>
              <a:rPr lang="en-GB" sz="1600" dirty="0">
                <a:solidFill>
                  <a:srgbClr val="002060"/>
                </a:solidFill>
                <a:latin typeface="PF Universal" panose="02000503050000020004" pitchFamily="2" charset="0"/>
              </a:rPr>
              <a:t>19 new questions and answers covering topics such as the conduct of combining 2 different study designs in the same CIP, the conduct of clinical investigations for combinations of medical devices and medicinal products, required submission documents, considerations for usability  testing, the role and responsibilities of a sponsor's legal representative etc.</a:t>
            </a:r>
          </a:p>
          <a:p>
            <a:pPr marL="342900" lvl="0" indent="-342900" algn="just">
              <a:spcBef>
                <a:spcPts val="0"/>
              </a:spcBef>
              <a:buFont typeface="Wingdings" panose="05000000000000000000" pitchFamily="2" charset="2"/>
              <a:buChar char="q"/>
            </a:pPr>
            <a:endParaRPr lang="en-GB" sz="1600" dirty="0">
              <a:solidFill>
                <a:srgbClr val="002060"/>
              </a:solidFill>
              <a:latin typeface="PF Universal" panose="02000503050000020004" pitchFamily="2" charset="0"/>
            </a:endParaRPr>
          </a:p>
          <a:p>
            <a:pPr marL="342900" lvl="0" indent="-342900" algn="just">
              <a:spcBef>
                <a:spcPts val="0"/>
              </a:spcBef>
              <a:buFont typeface="Wingdings" panose="05000000000000000000" pitchFamily="2" charset="2"/>
              <a:buChar char="q"/>
            </a:pPr>
            <a:r>
              <a:rPr lang="en-GB" sz="1600" dirty="0">
                <a:solidFill>
                  <a:srgbClr val="002060"/>
                </a:solidFill>
                <a:latin typeface="PF Universal" panose="02000503050000020004" pitchFamily="2" charset="0"/>
              </a:rPr>
              <a:t>a new Annex to help determine whether a combination product falls under the scope of MDR clinical investigation requirements</a:t>
            </a:r>
          </a:p>
          <a:p>
            <a:pPr marL="0" lvl="0" indent="0" algn="just">
              <a:spcBef>
                <a:spcPts val="0"/>
              </a:spcBef>
            </a:pPr>
            <a:endParaRPr lang="en-GB" sz="2000" dirty="0">
              <a:solidFill>
                <a:srgbClr val="002060"/>
              </a:solidFill>
              <a:latin typeface="PF Universal" panose="02000503050000020004" pitchFamily="2" charset="0"/>
            </a:endParaRPr>
          </a:p>
          <a:p>
            <a:pPr marL="0" lvl="0" indent="0" algn="just">
              <a:spcBef>
                <a:spcPts val="0"/>
              </a:spcBef>
            </a:pPr>
            <a:endParaRPr lang="en-GB" sz="2000" dirty="0">
              <a:solidFill>
                <a:srgbClr val="002060"/>
              </a:solidFill>
              <a:latin typeface="PF Universal" panose="02000503050000020004" pitchFamily="2" charset="0"/>
            </a:endParaRPr>
          </a:p>
        </p:txBody>
      </p:sp>
      <p:sp>
        <p:nvSpPr>
          <p:cNvPr id="4" name="Title 2"/>
          <p:cNvSpPr>
            <a:spLocks noGrp="1"/>
          </p:cNvSpPr>
          <p:nvPr>
            <p:ph type="ctrTitle"/>
          </p:nvPr>
        </p:nvSpPr>
        <p:spPr>
          <a:xfrm>
            <a:off x="433633" y="202977"/>
            <a:ext cx="6900421" cy="719947"/>
          </a:xfrm>
        </p:spPr>
        <p:txBody>
          <a:bodyPr/>
          <a:lstStyle/>
          <a:p>
            <a:r>
              <a:rPr lang="en-GB" sz="4800" dirty="0">
                <a:latin typeface="PF Universal" panose="02000503050000020004" pitchFamily="2" charset="0"/>
              </a:rPr>
              <a:t>MDCG 2021-6, Rev. 1</a:t>
            </a:r>
          </a:p>
        </p:txBody>
      </p:sp>
    </p:spTree>
    <p:extLst>
      <p:ext uri="{BB962C8B-B14F-4D97-AF65-F5344CB8AC3E}">
        <p14:creationId xmlns:p14="http://schemas.microsoft.com/office/powerpoint/2010/main" val="27532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Key highlights</a:t>
            </a:r>
            <a:endParaRPr sz="4000" b="1" dirty="0">
              <a:latin typeface="PF Universal" panose="02000503050000020004" pitchFamily="2" charset="0"/>
            </a:endParaRPr>
          </a:p>
        </p:txBody>
      </p:sp>
      <p:sp>
        <p:nvSpPr>
          <p:cNvPr id="7" name="TextBox 6">
            <a:extLst>
              <a:ext uri="{FF2B5EF4-FFF2-40B4-BE49-F238E27FC236}">
                <a16:creationId xmlns:a16="http://schemas.microsoft.com/office/drawing/2014/main" id="{FD1FE24E-FCF2-4BD4-D0F4-FA306C868435}"/>
              </a:ext>
            </a:extLst>
          </p:cNvPr>
          <p:cNvSpPr txBox="1"/>
          <p:nvPr/>
        </p:nvSpPr>
        <p:spPr>
          <a:xfrm>
            <a:off x="312635" y="1715035"/>
            <a:ext cx="9136656" cy="4119589"/>
          </a:xfrm>
          <a:prstGeom prst="rect">
            <a:avLst/>
          </a:prstGeom>
          <a:noFill/>
        </p:spPr>
        <p:txBody>
          <a:bodyPr wrap="square">
            <a:spAutoFit/>
          </a:bodyPr>
          <a:lstStyle/>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Applicable regulations (Q2, Q4, Q5)</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Study types (e.g., usability testing) (Q17, Q18)</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Studies combining devices with medicinal products (Q14, Q15, Q16, Annex III)</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Application documents for study types (Q25, Q26, Q27,Q28)</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Assessment of substantial modifications (Q32)</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Early termination notification (Q39)</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Document retention (Q41)</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Summary clinical investigation report template (Q43)</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EUDAMED clinical module (Q44)</a:t>
            </a:r>
          </a:p>
          <a:p>
            <a:pPr marL="285750" indent="-285750">
              <a:lnSpc>
                <a:spcPct val="108000"/>
              </a:lnSpc>
              <a:spcBef>
                <a:spcPts val="600"/>
              </a:spcBef>
              <a:spcAft>
                <a:spcPts val="600"/>
              </a:spcAft>
              <a:buClr>
                <a:srgbClr val="00B0F0"/>
              </a:buClr>
              <a:buFont typeface="Wingdings" panose="05000000000000000000" pitchFamily="2" charset="2"/>
              <a:buChar char="q"/>
            </a:pPr>
            <a:r>
              <a:rPr lang="en-GB" sz="1600" dirty="0">
                <a:solidFill>
                  <a:srgbClr val="002060"/>
                </a:solidFill>
                <a:latin typeface="PF Universal" panose="02000503050000020004" pitchFamily="2" charset="0"/>
                <a:ea typeface="Open Sans"/>
                <a:cs typeface="Open Sans"/>
                <a:sym typeface="Open Sans"/>
              </a:rPr>
              <a:t>Sponsor legal representative (Q48, Q49, Q50)</a:t>
            </a:r>
          </a:p>
        </p:txBody>
      </p:sp>
    </p:spTree>
    <p:extLst>
      <p:ext uri="{BB962C8B-B14F-4D97-AF65-F5344CB8AC3E}">
        <p14:creationId xmlns:p14="http://schemas.microsoft.com/office/powerpoint/2010/main" val="183050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Clinical Investigation under the MDR – Annex I</a:t>
            </a:r>
            <a:endParaRPr sz="4000" b="1" dirty="0">
              <a:latin typeface="PF Universal" panose="02000503050000020004" pitchFamily="2" charset="0"/>
            </a:endParaRPr>
          </a:p>
        </p:txBody>
      </p:sp>
      <p:pic>
        <p:nvPicPr>
          <p:cNvPr id="3" name="Picture 2">
            <a:extLst>
              <a:ext uri="{FF2B5EF4-FFF2-40B4-BE49-F238E27FC236}">
                <a16:creationId xmlns:a16="http://schemas.microsoft.com/office/drawing/2014/main" id="{9AE0FCEA-B7E5-42DF-0DA5-30B8EAC6D7DE}"/>
              </a:ext>
            </a:extLst>
          </p:cNvPr>
          <p:cNvPicPr>
            <a:picLocks noChangeAspect="1"/>
          </p:cNvPicPr>
          <p:nvPr/>
        </p:nvPicPr>
        <p:blipFill>
          <a:blip r:embed="rId3"/>
          <a:stretch>
            <a:fillRect/>
          </a:stretch>
        </p:blipFill>
        <p:spPr>
          <a:xfrm>
            <a:off x="2280492" y="1325563"/>
            <a:ext cx="8229600" cy="5532436"/>
          </a:xfrm>
          <a:prstGeom prst="rect">
            <a:avLst/>
          </a:prstGeom>
        </p:spPr>
      </p:pic>
    </p:spTree>
    <p:extLst>
      <p:ext uri="{BB962C8B-B14F-4D97-AF65-F5344CB8AC3E}">
        <p14:creationId xmlns:p14="http://schemas.microsoft.com/office/powerpoint/2010/main" val="204883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Combination of development stages – Q10</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91D840A0-7482-4D1B-2985-7370916D7504}"/>
              </a:ext>
            </a:extLst>
          </p:cNvPr>
          <p:cNvSpPr txBox="1"/>
          <p:nvPr/>
        </p:nvSpPr>
        <p:spPr>
          <a:xfrm>
            <a:off x="1669784" y="2622016"/>
            <a:ext cx="8631211" cy="2800767"/>
          </a:xfrm>
          <a:prstGeom prst="rect">
            <a:avLst/>
          </a:prstGeom>
          <a:solidFill>
            <a:schemeClr val="accent6">
              <a:lumMod val="20000"/>
              <a:lumOff val="80000"/>
            </a:schemeClr>
          </a:solidFill>
        </p:spPr>
        <p:txBody>
          <a:bodyPr wrap="square">
            <a:spAutoFit/>
          </a:bodyPr>
          <a:lstStyle/>
          <a:p>
            <a:r>
              <a:rPr lang="en-GB" sz="1600" dirty="0">
                <a:solidFill>
                  <a:srgbClr val="002060"/>
                </a:solidFill>
                <a:latin typeface="PF Universal" panose="02000503050000020004" pitchFamily="2" charset="0"/>
                <a:ea typeface="Open Sans"/>
                <a:cs typeface="Open Sans"/>
              </a:rPr>
              <a:t>In some situations, a sponsor may consider it appropriate to include two different study designs in the same CIP (exploratory and confirmatory) to investigate a device for the same intended use and clinical indication as it progresses through clinical developmental stages (e.g. pilot and pivotal stage). </a:t>
            </a:r>
          </a:p>
          <a:p>
            <a:endParaRPr lang="en-GB" sz="1600" dirty="0">
              <a:solidFill>
                <a:srgbClr val="002060"/>
              </a:solidFill>
              <a:latin typeface="PF Universal" panose="02000503050000020004" pitchFamily="2" charset="0"/>
              <a:ea typeface="Open Sans"/>
              <a:cs typeface="Open Sans"/>
            </a:endParaRPr>
          </a:p>
          <a:p>
            <a:r>
              <a:rPr lang="en-GB" sz="1600" dirty="0">
                <a:solidFill>
                  <a:srgbClr val="002060"/>
                </a:solidFill>
                <a:latin typeface="PF Universal" panose="02000503050000020004" pitchFamily="2" charset="0"/>
                <a:ea typeface="Open Sans"/>
                <a:cs typeface="Open Sans"/>
              </a:rPr>
              <a:t>This approach </a:t>
            </a:r>
            <a:r>
              <a:rPr lang="en-GB" sz="1600" b="1" dirty="0">
                <a:solidFill>
                  <a:srgbClr val="002060"/>
                </a:solidFill>
                <a:latin typeface="PF Universal" panose="02000503050000020004" pitchFamily="2" charset="0"/>
                <a:ea typeface="Open Sans"/>
                <a:cs typeface="Open Sans"/>
              </a:rPr>
              <a:t>should be used restrictively</a:t>
            </a:r>
            <a:r>
              <a:rPr lang="en-GB" sz="1600" dirty="0">
                <a:solidFill>
                  <a:srgbClr val="002060"/>
                </a:solidFill>
                <a:latin typeface="PF Universal" panose="02000503050000020004" pitchFamily="2" charset="0"/>
                <a:ea typeface="Open Sans"/>
                <a:cs typeface="Open Sans"/>
              </a:rPr>
              <a:t>, </a:t>
            </a:r>
            <a:r>
              <a:rPr lang="en-GB" sz="1600" b="1" i="1" dirty="0">
                <a:solidFill>
                  <a:srgbClr val="002060"/>
                </a:solidFill>
                <a:latin typeface="PF Universal" panose="02000503050000020004" pitchFamily="2" charset="0"/>
                <a:ea typeface="Open Sans"/>
                <a:cs typeface="Open Sans"/>
              </a:rPr>
              <a:t>as the results from the first stage may provide important input to what is the most suitable study design for the subsequent development stage</a:t>
            </a:r>
            <a:r>
              <a:rPr lang="en-GB" sz="1600" dirty="0">
                <a:solidFill>
                  <a:srgbClr val="002060"/>
                </a:solidFill>
                <a:latin typeface="PF Universal" panose="02000503050000020004" pitchFamily="2" charset="0"/>
                <a:ea typeface="Open Sans"/>
                <a:cs typeface="Open Sans"/>
              </a:rPr>
              <a:t>, but there are situations where the approach could be justified. </a:t>
            </a:r>
          </a:p>
          <a:p>
            <a:endParaRPr lang="en-GB" sz="1600" dirty="0">
              <a:solidFill>
                <a:srgbClr val="002060"/>
              </a:solidFill>
              <a:latin typeface="PF Universal" panose="02000503050000020004" pitchFamily="2" charset="0"/>
              <a:ea typeface="Open Sans"/>
              <a:cs typeface="Open Sans"/>
            </a:endParaRPr>
          </a:p>
          <a:p>
            <a:r>
              <a:rPr lang="en-GB" sz="16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sz="1600" dirty="0">
                <a:solidFill>
                  <a:srgbClr val="002060"/>
                </a:solidFill>
                <a:latin typeface="PF Universal" panose="02000503050000020004" pitchFamily="2" charset="0"/>
                <a:ea typeface="Open Sans"/>
                <a:cs typeface="Open Sans"/>
              </a:rPr>
              <a:t>Applications regarding clinical investigations with a </a:t>
            </a:r>
            <a:r>
              <a:rPr lang="en-GB" sz="1600" b="1" dirty="0">
                <a:solidFill>
                  <a:srgbClr val="002060"/>
                </a:solidFill>
                <a:latin typeface="PF Universal" panose="02000503050000020004" pitchFamily="2" charset="0"/>
                <a:ea typeface="Open Sans"/>
                <a:cs typeface="Open Sans"/>
              </a:rPr>
              <a:t>phased approach </a:t>
            </a:r>
            <a:r>
              <a:rPr lang="en-GB" sz="1600" dirty="0">
                <a:solidFill>
                  <a:srgbClr val="002060"/>
                </a:solidFill>
                <a:latin typeface="PF Universal" panose="02000503050000020004" pitchFamily="2" charset="0"/>
                <a:ea typeface="Open Sans"/>
                <a:cs typeface="Open Sans"/>
              </a:rPr>
              <a:t>may be subject to </a:t>
            </a:r>
            <a:r>
              <a:rPr lang="en-GB" sz="1600" b="1" dirty="0">
                <a:solidFill>
                  <a:srgbClr val="002060"/>
                </a:solidFill>
                <a:latin typeface="PF Universal" panose="02000503050000020004" pitchFamily="2" charset="0"/>
                <a:ea typeface="Open Sans"/>
                <a:cs typeface="Open Sans"/>
              </a:rPr>
              <a:t>conditional approval</a:t>
            </a:r>
            <a:r>
              <a:rPr lang="en-GB" sz="1600" dirty="0">
                <a:solidFill>
                  <a:srgbClr val="002060"/>
                </a:solidFill>
                <a:latin typeface="PF Universal" panose="02000503050000020004" pitchFamily="2" charset="0"/>
                <a:ea typeface="Open Sans"/>
                <a:cs typeface="Open Sans"/>
              </a:rPr>
              <a:t>, where the condition could be that a substantial modification notification to the CAs (including data on outcomes of the first stage) is required before the second stage is initiated.</a:t>
            </a:r>
          </a:p>
        </p:txBody>
      </p:sp>
      <p:sp>
        <p:nvSpPr>
          <p:cNvPr id="5" name="TextBox 4">
            <a:extLst>
              <a:ext uri="{FF2B5EF4-FFF2-40B4-BE49-F238E27FC236}">
                <a16:creationId xmlns:a16="http://schemas.microsoft.com/office/drawing/2014/main" id="{718CCA6B-6B2F-3171-14E6-D89B767CE5F6}"/>
              </a:ext>
            </a:extLst>
          </p:cNvPr>
          <p:cNvSpPr txBox="1"/>
          <p:nvPr/>
        </p:nvSpPr>
        <p:spPr>
          <a:xfrm>
            <a:off x="1669784" y="1529417"/>
            <a:ext cx="8631211" cy="707886"/>
          </a:xfrm>
          <a:prstGeom prst="rect">
            <a:avLst/>
          </a:prstGeom>
          <a:noFill/>
        </p:spPr>
        <p:txBody>
          <a:bodyPr wrap="square">
            <a:spAutoFit/>
          </a:bodyPr>
          <a:lstStyle/>
          <a:p>
            <a:pPr algn="ctr"/>
            <a:r>
              <a:rPr lang="en-GB" sz="2000" b="1" dirty="0">
                <a:solidFill>
                  <a:srgbClr val="002060"/>
                </a:solidFill>
                <a:latin typeface="PF Universal" panose="02000503050000020004" pitchFamily="2" charset="0"/>
                <a:ea typeface="Open Sans"/>
                <a:cs typeface="Open Sans"/>
              </a:rPr>
              <a:t>Is it possible to combine several clinical development stages (e.g. pilot/pivotal) in the same clinical investigation? </a:t>
            </a:r>
          </a:p>
        </p:txBody>
      </p:sp>
    </p:spTree>
    <p:extLst>
      <p:ext uri="{BB962C8B-B14F-4D97-AF65-F5344CB8AC3E}">
        <p14:creationId xmlns:p14="http://schemas.microsoft.com/office/powerpoint/2010/main" val="218811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CIs of combinational products – Q14-16 &amp; Annex III</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7F5CF927-581C-6724-3FB0-14C5BECFF679}"/>
              </a:ext>
            </a:extLst>
          </p:cNvPr>
          <p:cNvSpPr txBox="1"/>
          <p:nvPr/>
        </p:nvSpPr>
        <p:spPr>
          <a:xfrm>
            <a:off x="477104" y="2385641"/>
            <a:ext cx="4905601" cy="3539430"/>
          </a:xfrm>
          <a:prstGeom prst="rect">
            <a:avLst/>
          </a:prstGeom>
          <a:solidFill>
            <a:schemeClr val="bg1">
              <a:lumMod val="95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A device that, as an integral part, incorporates a substance which, if used separately, would be considered to be a medicinal product and that has an action  ancillary to that of the device shall be assessed and authorised in accordance with the MDR. </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If the action of the medicinal substance is principal, the integral product shall be governed by Directive 2001/83/EC21 or Regulation (EC) No 726/200422 as applicable.</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In that case, the GSPRs set out in Annex I of the MDR shall apply for the safety and performance of the device part. </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Clinical studies of such integral products may be considered clinical trials regulated by the Regulation (EU) 536/2014 on clinical trials for medicinal products for human use (CTR).</a:t>
            </a:r>
          </a:p>
        </p:txBody>
      </p:sp>
      <p:sp>
        <p:nvSpPr>
          <p:cNvPr id="4" name="TextBox 3">
            <a:extLst>
              <a:ext uri="{FF2B5EF4-FFF2-40B4-BE49-F238E27FC236}">
                <a16:creationId xmlns:a16="http://schemas.microsoft.com/office/drawing/2014/main" id="{87F42CED-E567-5843-012C-000268B0B8EC}"/>
              </a:ext>
            </a:extLst>
          </p:cNvPr>
          <p:cNvSpPr txBox="1"/>
          <p:nvPr/>
        </p:nvSpPr>
        <p:spPr>
          <a:xfrm>
            <a:off x="6267510" y="2121690"/>
            <a:ext cx="5327458" cy="4616648"/>
          </a:xfrm>
          <a:prstGeom prst="rect">
            <a:avLst/>
          </a:prstGeom>
          <a:solidFill>
            <a:schemeClr val="accent6">
              <a:lumMod val="20000"/>
              <a:lumOff val="80000"/>
            </a:schemeClr>
          </a:solidFill>
        </p:spPr>
        <p:txBody>
          <a:bodyPr wrap="square">
            <a:spAutoFit/>
          </a:bodyPr>
          <a:lstStyle/>
          <a:p>
            <a:pPr algn="just"/>
            <a:r>
              <a:rPr lang="en-GB" dirty="0">
                <a:solidFill>
                  <a:srgbClr val="002060"/>
                </a:solidFill>
                <a:latin typeface="PF Universal" panose="02000503050000020004" pitchFamily="2" charset="0"/>
                <a:ea typeface="Open Sans"/>
                <a:cs typeface="Open Sans"/>
              </a:rPr>
              <a:t>Per Art. 1(9) of the MDR, any device which is intended to administer a medicinal product shall be governed by the MDR. </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Clinical studies of such devices that fulfil the definition of clinical investigation in Article 2(45) of the MDR are subject to the MDR requirements for clinical investigations. </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However, </a:t>
            </a:r>
            <a:r>
              <a:rPr lang="en-GB" b="1" i="1" dirty="0">
                <a:solidFill>
                  <a:srgbClr val="002060"/>
                </a:solidFill>
                <a:latin typeface="PF Universal" panose="02000503050000020004" pitchFamily="2" charset="0"/>
                <a:ea typeface="Open Sans"/>
                <a:cs typeface="Open Sans"/>
              </a:rPr>
              <a:t>if the device intended to administer the medicinal product and the medicinal product are combined in such a way that they form a single integral product which is intended exclusively for use in the given combination, and which is not reusable, that single integral product shall be governed by Directive 2001/83/EC21 or Regulation (EC) No 726/200422 as applicable. </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In that case, the GSPRs set out in Annex I of the MDR shall apply for the safety and performance of the device part. </a:t>
            </a:r>
          </a:p>
          <a:p>
            <a:pPr algn="just"/>
            <a:endParaRPr lang="en-GB" dirty="0">
              <a:solidFill>
                <a:srgbClr val="002060"/>
              </a:solidFill>
              <a:latin typeface="PF Universal" panose="02000503050000020004" pitchFamily="2" charset="0"/>
              <a:ea typeface="Open Sans"/>
              <a:cs typeface="Open Sans"/>
            </a:endParaRPr>
          </a:p>
          <a:p>
            <a:pPr algn="just"/>
            <a:r>
              <a:rPr lang="en-GB" dirty="0">
                <a:solidFill>
                  <a:srgbClr val="002060"/>
                </a:solidFill>
                <a:latin typeface="PF Universal" panose="02000503050000020004" pitchFamily="2" charset="0"/>
                <a:ea typeface="Open Sans"/>
                <a:cs typeface="Open Sans"/>
              </a:rPr>
              <a:t>Clinical studies of such integral products may be considered clinical trials regulated by the Regulation (EU) 536/2014 on clinical trials for medicinal products for human use (CTR).</a:t>
            </a:r>
          </a:p>
        </p:txBody>
      </p:sp>
      <p:sp>
        <p:nvSpPr>
          <p:cNvPr id="6" name="TextBox 5">
            <a:extLst>
              <a:ext uri="{FF2B5EF4-FFF2-40B4-BE49-F238E27FC236}">
                <a16:creationId xmlns:a16="http://schemas.microsoft.com/office/drawing/2014/main" id="{FB997FC7-F01D-1FD5-A22A-1A0A2370001F}"/>
              </a:ext>
            </a:extLst>
          </p:cNvPr>
          <p:cNvSpPr txBox="1"/>
          <p:nvPr/>
        </p:nvSpPr>
        <p:spPr>
          <a:xfrm>
            <a:off x="860196" y="1618351"/>
            <a:ext cx="3702377" cy="307777"/>
          </a:xfrm>
          <a:prstGeom prst="rect">
            <a:avLst/>
          </a:prstGeom>
          <a:noFill/>
        </p:spPr>
        <p:txBody>
          <a:bodyPr wrap="square">
            <a:spAutoFit/>
          </a:bodyPr>
          <a:lstStyle/>
          <a:p>
            <a:pPr algn="just"/>
            <a:r>
              <a:rPr lang="en-GB" sz="1400" b="1" dirty="0">
                <a:solidFill>
                  <a:srgbClr val="002060"/>
                </a:solidFill>
                <a:latin typeface="PF Universal" panose="02000503050000020004" pitchFamily="2" charset="0"/>
                <a:ea typeface="Open Sans"/>
                <a:cs typeface="Open Sans"/>
              </a:rPr>
              <a:t>Devices incorporating medicinal substances</a:t>
            </a:r>
          </a:p>
        </p:txBody>
      </p:sp>
      <p:sp>
        <p:nvSpPr>
          <p:cNvPr id="8" name="TextBox 7">
            <a:extLst>
              <a:ext uri="{FF2B5EF4-FFF2-40B4-BE49-F238E27FC236}">
                <a16:creationId xmlns:a16="http://schemas.microsoft.com/office/drawing/2014/main" id="{3E410B13-9862-C89C-0EDD-0A680C6D347E}"/>
              </a:ext>
            </a:extLst>
          </p:cNvPr>
          <p:cNvSpPr txBox="1"/>
          <p:nvPr/>
        </p:nvSpPr>
        <p:spPr>
          <a:xfrm>
            <a:off x="6751949" y="1618351"/>
            <a:ext cx="4297051" cy="307777"/>
          </a:xfrm>
          <a:prstGeom prst="rect">
            <a:avLst/>
          </a:prstGeom>
          <a:noFill/>
        </p:spPr>
        <p:txBody>
          <a:bodyPr wrap="square">
            <a:spAutoFit/>
          </a:bodyPr>
          <a:lstStyle/>
          <a:p>
            <a:pPr algn="just"/>
            <a:r>
              <a:rPr lang="en-GB" sz="1400" b="1" dirty="0">
                <a:solidFill>
                  <a:srgbClr val="002060"/>
                </a:solidFill>
                <a:latin typeface="PF Universal" panose="02000503050000020004" pitchFamily="2" charset="0"/>
                <a:ea typeface="Open Sans"/>
                <a:cs typeface="Open Sans"/>
              </a:rPr>
              <a:t>Devices intended to administer medicinal products</a:t>
            </a:r>
          </a:p>
        </p:txBody>
      </p:sp>
    </p:spTree>
    <p:extLst>
      <p:ext uri="{BB962C8B-B14F-4D97-AF65-F5344CB8AC3E}">
        <p14:creationId xmlns:p14="http://schemas.microsoft.com/office/powerpoint/2010/main" val="271115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CIs of combinational products – Q14-16 &amp; Annex III</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7F5CF927-581C-6724-3FB0-14C5BECFF679}"/>
              </a:ext>
            </a:extLst>
          </p:cNvPr>
          <p:cNvSpPr txBox="1"/>
          <p:nvPr/>
        </p:nvSpPr>
        <p:spPr>
          <a:xfrm>
            <a:off x="863603" y="2924937"/>
            <a:ext cx="4299333" cy="2677656"/>
          </a:xfrm>
          <a:prstGeom prst="rect">
            <a:avLst/>
          </a:prstGeom>
          <a:solidFill>
            <a:schemeClr val="accent6">
              <a:lumMod val="20000"/>
              <a:lumOff val="80000"/>
            </a:schemeClr>
          </a:solidFill>
        </p:spPr>
        <p:txBody>
          <a:bodyPr wrap="square">
            <a:spAutoFit/>
          </a:bodyPr>
          <a:lstStyle/>
          <a:p>
            <a:r>
              <a:rPr lang="en-GB" dirty="0">
                <a:solidFill>
                  <a:srgbClr val="002060"/>
                </a:solidFill>
                <a:latin typeface="PF Universal" panose="02000503050000020004" pitchFamily="2" charset="0"/>
                <a:ea typeface="Open Sans"/>
                <a:cs typeface="Open Sans"/>
              </a:rPr>
              <a:t>A clinical study which is collecting data for both a device and a medicinal product will have to comply with the regulatory requirements in relation to clinical investigations of medical devices (in the MDR) as well as the regulatory requirements for clinical trials of medicinal products, which are governed by the Regulation (EU) 536/2014 on clinical trials for medicinal products for human use (CTR). </a:t>
            </a:r>
          </a:p>
          <a:p>
            <a:endParaRPr lang="en-GB" dirty="0">
              <a:solidFill>
                <a:srgbClr val="002060"/>
              </a:solidFill>
              <a:latin typeface="PF Universal" panose="02000503050000020004" pitchFamily="2" charset="0"/>
              <a:ea typeface="Open Sans"/>
              <a:cs typeface="Open Sans"/>
            </a:endParaRPr>
          </a:p>
          <a:p>
            <a:r>
              <a:rPr lang="en-GB" sz="1400" b="1" i="1"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b="1" i="1" dirty="0">
                <a:solidFill>
                  <a:srgbClr val="002060"/>
                </a:solidFill>
                <a:latin typeface="PF Universal" panose="02000503050000020004" pitchFamily="2" charset="0"/>
                <a:ea typeface="Open Sans"/>
                <a:cs typeface="Open Sans"/>
              </a:rPr>
              <a:t>If data on the device are being collected for conformity assessment purposes, Art. 62 of the MDR applies. </a:t>
            </a:r>
          </a:p>
        </p:txBody>
      </p:sp>
      <p:sp>
        <p:nvSpPr>
          <p:cNvPr id="4" name="TextBox 3">
            <a:extLst>
              <a:ext uri="{FF2B5EF4-FFF2-40B4-BE49-F238E27FC236}">
                <a16:creationId xmlns:a16="http://schemas.microsoft.com/office/drawing/2014/main" id="{87F42CED-E567-5843-012C-000268B0B8EC}"/>
              </a:ext>
            </a:extLst>
          </p:cNvPr>
          <p:cNvSpPr txBox="1"/>
          <p:nvPr/>
        </p:nvSpPr>
        <p:spPr>
          <a:xfrm>
            <a:off x="6734691" y="1567621"/>
            <a:ext cx="4776769" cy="523220"/>
          </a:xfrm>
          <a:prstGeom prst="rect">
            <a:avLst/>
          </a:prstGeom>
          <a:noFill/>
        </p:spPr>
        <p:txBody>
          <a:bodyPr wrap="square">
            <a:spAutoFit/>
          </a:bodyPr>
          <a:lstStyle/>
          <a:p>
            <a:r>
              <a:rPr lang="en-GB" b="1" dirty="0">
                <a:solidFill>
                  <a:srgbClr val="002060"/>
                </a:solidFill>
                <a:latin typeface="PF Universal" panose="02000503050000020004" pitchFamily="2" charset="0"/>
                <a:ea typeface="Open Sans"/>
                <a:cs typeface="Open Sans"/>
              </a:rPr>
              <a:t>Is there a common EU procedure for combined studies with devices and medicinal products? </a:t>
            </a:r>
          </a:p>
        </p:txBody>
      </p:sp>
      <p:sp>
        <p:nvSpPr>
          <p:cNvPr id="5" name="TextBox 4">
            <a:extLst>
              <a:ext uri="{FF2B5EF4-FFF2-40B4-BE49-F238E27FC236}">
                <a16:creationId xmlns:a16="http://schemas.microsoft.com/office/drawing/2014/main" id="{D577E038-6C81-2852-40D9-5F5FD58670EA}"/>
              </a:ext>
            </a:extLst>
          </p:cNvPr>
          <p:cNvSpPr txBox="1"/>
          <p:nvPr/>
        </p:nvSpPr>
        <p:spPr>
          <a:xfrm>
            <a:off x="6734693" y="2386328"/>
            <a:ext cx="4776768" cy="3754874"/>
          </a:xfrm>
          <a:prstGeom prst="rect">
            <a:avLst/>
          </a:prstGeom>
          <a:solidFill>
            <a:schemeClr val="bg1">
              <a:lumMod val="95000"/>
            </a:schemeClr>
          </a:solidFill>
        </p:spPr>
        <p:txBody>
          <a:bodyPr wrap="square">
            <a:spAutoFit/>
          </a:bodyPr>
          <a:lstStyle/>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b="1" dirty="0">
                <a:solidFill>
                  <a:srgbClr val="002060"/>
                </a:solidFill>
                <a:latin typeface="PF Universal" panose="02000503050000020004" pitchFamily="2" charset="0"/>
                <a:ea typeface="Open Sans"/>
                <a:cs typeface="Open Sans"/>
              </a:rPr>
              <a:t>No,</a:t>
            </a:r>
            <a:r>
              <a:rPr lang="en-GB" dirty="0">
                <a:solidFill>
                  <a:srgbClr val="002060"/>
                </a:solidFill>
                <a:latin typeface="PF Universal" panose="02000503050000020004" pitchFamily="2" charset="0"/>
                <a:ea typeface="Open Sans"/>
                <a:cs typeface="Open Sans"/>
              </a:rPr>
              <a:t> clinical investigations of devices are regulated by the MDR, while clinical trials of medicinal products are regulated by the Regulation (EU) 536/2014 on clinical trials for medicinal products for human use (CTR). </a:t>
            </a:r>
          </a:p>
          <a:p>
            <a:endParaRPr lang="en-GB" dirty="0">
              <a:solidFill>
                <a:srgbClr val="002060"/>
              </a:solidFill>
              <a:latin typeface="PF Universal" panose="02000503050000020004" pitchFamily="2" charset="0"/>
              <a:ea typeface="Open Sans"/>
              <a:cs typeface="Open Sans"/>
            </a:endParaRPr>
          </a:p>
          <a:p>
            <a:r>
              <a:rPr lang="en-GB" dirty="0">
                <a:solidFill>
                  <a:srgbClr val="002060"/>
                </a:solidFill>
                <a:latin typeface="PF Universal" panose="02000503050000020004" pitchFamily="2" charset="0"/>
                <a:ea typeface="Open Sans"/>
                <a:cs typeface="Open Sans"/>
              </a:rPr>
              <a:t>There is no dedicated procedure for combined studies foreseen in the regulations and therefore, currently, no harmonized procedure is in place. </a:t>
            </a:r>
          </a:p>
          <a:p>
            <a:endParaRPr lang="en-GB" dirty="0">
              <a:solidFill>
                <a:srgbClr val="002060"/>
              </a:solidFill>
              <a:latin typeface="PF Universal" panose="02000503050000020004" pitchFamily="2" charset="0"/>
              <a:ea typeface="Open Sans"/>
              <a:cs typeface="Open Sans"/>
            </a:endParaRPr>
          </a:p>
          <a:p>
            <a:r>
              <a:rPr lang="en-GB" dirty="0">
                <a:solidFill>
                  <a:srgbClr val="002060"/>
                </a:solidFill>
                <a:latin typeface="PF Universal" panose="02000503050000020004" pitchFamily="2" charset="0"/>
                <a:ea typeface="Open Sans"/>
                <a:cs typeface="Open Sans"/>
              </a:rPr>
              <a:t>Therefore</a:t>
            </a:r>
            <a:r>
              <a:rPr lang="en-GB" b="1" i="1" dirty="0">
                <a:solidFill>
                  <a:srgbClr val="002060"/>
                </a:solidFill>
                <a:latin typeface="PF Universal" panose="02000503050000020004" pitchFamily="2" charset="0"/>
                <a:ea typeface="Open Sans"/>
                <a:cs typeface="Open Sans"/>
              </a:rPr>
              <a:t>, the clinical study has to be designed so that it fulfils both regulations. </a:t>
            </a:r>
            <a:r>
              <a:rPr lang="en-GB" dirty="0">
                <a:solidFill>
                  <a:srgbClr val="002060"/>
                </a:solidFill>
                <a:latin typeface="PF Universal" panose="02000503050000020004" pitchFamily="2" charset="0"/>
                <a:ea typeface="Open Sans"/>
                <a:cs typeface="Open Sans"/>
              </a:rPr>
              <a:t>In administrative terms, combination studies have to be submitted as a notification or application for a device clinical investigation under the MDR and as a medicinal product clinical trial under the CTR. </a:t>
            </a:r>
          </a:p>
          <a:p>
            <a:endParaRPr lang="en-GB" dirty="0">
              <a:solidFill>
                <a:srgbClr val="002060"/>
              </a:solidFill>
              <a:latin typeface="PF Universal" panose="02000503050000020004" pitchFamily="2" charset="0"/>
              <a:ea typeface="Open Sans"/>
              <a:cs typeface="Open Sans"/>
            </a:endParaRPr>
          </a:p>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The study documentation required for submissions (if applicable) may be partially overlapping.</a:t>
            </a:r>
          </a:p>
        </p:txBody>
      </p:sp>
      <p:sp>
        <p:nvSpPr>
          <p:cNvPr id="7" name="TextBox 6">
            <a:extLst>
              <a:ext uri="{FF2B5EF4-FFF2-40B4-BE49-F238E27FC236}">
                <a16:creationId xmlns:a16="http://schemas.microsoft.com/office/drawing/2014/main" id="{FF19006A-AE9A-AD2F-8BF5-6F61377748F6}"/>
              </a:ext>
            </a:extLst>
          </p:cNvPr>
          <p:cNvSpPr txBox="1"/>
          <p:nvPr/>
        </p:nvSpPr>
        <p:spPr>
          <a:xfrm>
            <a:off x="863603" y="1506066"/>
            <a:ext cx="4299333" cy="1169551"/>
          </a:xfrm>
          <a:prstGeom prst="rect">
            <a:avLst/>
          </a:prstGeom>
          <a:noFill/>
        </p:spPr>
        <p:txBody>
          <a:bodyPr wrap="square">
            <a:spAutoFit/>
          </a:bodyPr>
          <a:lstStyle/>
          <a:p>
            <a:pPr algn="just"/>
            <a:r>
              <a:rPr lang="en-GB" b="1" dirty="0">
                <a:solidFill>
                  <a:srgbClr val="002060"/>
                </a:solidFill>
                <a:latin typeface="PF Universal" panose="02000503050000020004" pitchFamily="2" charset="0"/>
                <a:ea typeface="Open Sans"/>
                <a:cs typeface="Open Sans"/>
              </a:rPr>
              <a:t>Which regulatory pathway shall a sponsor follow to conduct a clinical study (investigation) to collect clinical data both for a medicinal product and a device that will be used to administer the medicinal product, but it is not a single integral product? </a:t>
            </a:r>
          </a:p>
        </p:txBody>
      </p:sp>
    </p:spTree>
    <p:extLst>
      <p:ext uri="{BB962C8B-B14F-4D97-AF65-F5344CB8AC3E}">
        <p14:creationId xmlns:p14="http://schemas.microsoft.com/office/powerpoint/2010/main" val="23832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CIs of combinational products –Annex III</a:t>
            </a:r>
            <a:endParaRPr sz="4000" b="1" dirty="0">
              <a:latin typeface="PF Universal" panose="02000503050000020004" pitchFamily="2" charset="0"/>
            </a:endParaRPr>
          </a:p>
        </p:txBody>
      </p:sp>
      <p:pic>
        <p:nvPicPr>
          <p:cNvPr id="5" name="Picture 4">
            <a:extLst>
              <a:ext uri="{FF2B5EF4-FFF2-40B4-BE49-F238E27FC236}">
                <a16:creationId xmlns:a16="http://schemas.microsoft.com/office/drawing/2014/main" id="{DFF5EA5F-B423-5E44-4807-C58C7553FB5C}"/>
              </a:ext>
            </a:extLst>
          </p:cNvPr>
          <p:cNvPicPr>
            <a:picLocks noChangeAspect="1"/>
          </p:cNvPicPr>
          <p:nvPr/>
        </p:nvPicPr>
        <p:blipFill>
          <a:blip r:embed="rId3"/>
          <a:stretch>
            <a:fillRect/>
          </a:stretch>
        </p:blipFill>
        <p:spPr>
          <a:xfrm>
            <a:off x="1806766" y="1332740"/>
            <a:ext cx="8924326" cy="5525260"/>
          </a:xfrm>
          <a:prstGeom prst="rect">
            <a:avLst/>
          </a:prstGeom>
        </p:spPr>
      </p:pic>
    </p:spTree>
    <p:extLst>
      <p:ext uri="{BB962C8B-B14F-4D97-AF65-F5344CB8AC3E}">
        <p14:creationId xmlns:p14="http://schemas.microsoft.com/office/powerpoint/2010/main" val="40009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txBox="1">
            <a:spLocks noGrp="1"/>
          </p:cNvSpPr>
          <p:nvPr>
            <p:ph type="title"/>
          </p:nvPr>
        </p:nvSpPr>
        <p:spPr>
          <a:xfrm>
            <a:off x="0" y="0"/>
            <a:ext cx="12192000" cy="1325563"/>
          </a:xfrm>
          <a:prstGeom prst="rect">
            <a:avLst/>
          </a:prstGeom>
          <a:solidFill>
            <a:srgbClr val="002744"/>
          </a:solidFill>
          <a:ln>
            <a:noFill/>
          </a:ln>
        </p:spPr>
        <p:txBody>
          <a:bodyPr spcFirstLastPara="1" wrap="square" lIns="91425" tIns="45700" rIns="91425" bIns="45700" anchor="ctr" anchorCtr="0">
            <a:noAutofit/>
          </a:bodyPr>
          <a:lstStyle/>
          <a:p>
            <a:pPr marL="396000" lvl="0"/>
            <a:r>
              <a:rPr lang="en-GB" sz="4000" b="1" dirty="0">
                <a:latin typeface="PF Universal" panose="02000503050000020004" pitchFamily="2" charset="0"/>
              </a:rPr>
              <a:t>Usability testing – Q 17</a:t>
            </a:r>
            <a:endParaRPr sz="4000" b="1" dirty="0">
              <a:latin typeface="PF Universal" panose="02000503050000020004" pitchFamily="2" charset="0"/>
            </a:endParaRPr>
          </a:p>
        </p:txBody>
      </p:sp>
      <p:sp>
        <p:nvSpPr>
          <p:cNvPr id="3" name="TextBox 2">
            <a:extLst>
              <a:ext uri="{FF2B5EF4-FFF2-40B4-BE49-F238E27FC236}">
                <a16:creationId xmlns:a16="http://schemas.microsoft.com/office/drawing/2014/main" id="{42AF0F7F-E502-9244-F9C1-B219A9E70DBA}"/>
              </a:ext>
            </a:extLst>
          </p:cNvPr>
          <p:cNvSpPr txBox="1"/>
          <p:nvPr/>
        </p:nvSpPr>
        <p:spPr>
          <a:xfrm>
            <a:off x="1941921" y="1505349"/>
            <a:ext cx="8012784" cy="338554"/>
          </a:xfrm>
          <a:prstGeom prst="rect">
            <a:avLst/>
          </a:prstGeom>
          <a:noFill/>
        </p:spPr>
        <p:txBody>
          <a:bodyPr wrap="square">
            <a:spAutoFit/>
          </a:bodyPr>
          <a:lstStyle/>
          <a:p>
            <a:pPr algn="ctr"/>
            <a:r>
              <a:rPr lang="en-GB" sz="1600" b="1" dirty="0">
                <a:solidFill>
                  <a:srgbClr val="002060"/>
                </a:solidFill>
                <a:latin typeface="PF Universal" panose="02000503050000020004" pitchFamily="2" charset="0"/>
                <a:ea typeface="Open Sans"/>
                <a:cs typeface="Open Sans"/>
              </a:rPr>
              <a:t>According to the MDR, are usability tests considered clinical investigations?</a:t>
            </a:r>
          </a:p>
        </p:txBody>
      </p:sp>
      <p:sp>
        <p:nvSpPr>
          <p:cNvPr id="5" name="TextBox 4">
            <a:extLst>
              <a:ext uri="{FF2B5EF4-FFF2-40B4-BE49-F238E27FC236}">
                <a16:creationId xmlns:a16="http://schemas.microsoft.com/office/drawing/2014/main" id="{0A9670EA-78E9-3885-7BFB-8EABBFF783E6}"/>
              </a:ext>
            </a:extLst>
          </p:cNvPr>
          <p:cNvSpPr txBox="1"/>
          <p:nvPr/>
        </p:nvSpPr>
        <p:spPr>
          <a:xfrm>
            <a:off x="263950" y="2077893"/>
            <a:ext cx="6693031" cy="3754874"/>
          </a:xfrm>
          <a:prstGeom prst="rect">
            <a:avLst/>
          </a:prstGeom>
          <a:solidFill>
            <a:schemeClr val="accent6">
              <a:lumMod val="20000"/>
              <a:lumOff val="80000"/>
            </a:schemeClr>
          </a:solidFill>
        </p:spPr>
        <p:txBody>
          <a:bodyPr wrap="square">
            <a:spAutoFit/>
          </a:bodyPr>
          <a:lstStyle/>
          <a:p>
            <a:r>
              <a:rPr lang="en-GB" dirty="0">
                <a:solidFill>
                  <a:srgbClr val="002060"/>
                </a:solidFill>
                <a:latin typeface="PF Universal" panose="02000503050000020004" pitchFamily="2" charset="0"/>
                <a:ea typeface="Open Sans"/>
                <a:cs typeface="Open Sans"/>
              </a:rPr>
              <a:t>Usability is created by characteristics of the user interface that facilitate use, i.e., to make it easier for the user to perceive information presented by the user interface, to understand and to make decisions based on that information, and to interact with the medical device to achieve specified goals in the intended use environments. Many of these factors can influence safety and performance to various extents. </a:t>
            </a:r>
          </a:p>
          <a:p>
            <a:endParaRPr lang="en-GB" dirty="0">
              <a:solidFill>
                <a:srgbClr val="002060"/>
              </a:solidFill>
              <a:latin typeface="PF Universal" panose="02000503050000020004" pitchFamily="2" charset="0"/>
              <a:ea typeface="Open Sans"/>
              <a:cs typeface="Open Sans"/>
            </a:endParaRPr>
          </a:p>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dirty="0">
                <a:solidFill>
                  <a:srgbClr val="002060"/>
                </a:solidFill>
                <a:latin typeface="PF Universal" panose="02000503050000020004" pitchFamily="2" charset="0"/>
                <a:ea typeface="Open Sans"/>
                <a:cs typeface="Open Sans"/>
              </a:rPr>
              <a:t>Depending on the overall test design, usability testing may or may not fall under the definition of clinical investigation in Art. 2(45) of the MDR. </a:t>
            </a:r>
          </a:p>
          <a:p>
            <a:endParaRPr lang="en-GB" dirty="0">
              <a:solidFill>
                <a:srgbClr val="002060"/>
              </a:solidFill>
              <a:latin typeface="PF Universal" panose="02000503050000020004" pitchFamily="2" charset="0"/>
              <a:ea typeface="Open Sans"/>
              <a:cs typeface="Open Sans"/>
            </a:endParaRPr>
          </a:p>
          <a:p>
            <a:r>
              <a:rPr lang="en-GB" sz="1400" dirty="0">
                <a:solidFill>
                  <a:srgbClr val="000000"/>
                </a:solidFill>
                <a:effectLst/>
                <a:latin typeface="PF Universal" panose="02000503050000020004" pitchFamily="2" charset="0"/>
                <a:ea typeface="Calibri" panose="020F0502020204030204" pitchFamily="34" charset="0"/>
                <a:cs typeface="Segoe UI Emoji" panose="020B0502040204020203" pitchFamily="34" charset="0"/>
              </a:rPr>
              <a:t>👉  </a:t>
            </a:r>
            <a:r>
              <a:rPr lang="en-GB" b="1" i="1" dirty="0">
                <a:solidFill>
                  <a:srgbClr val="002060"/>
                </a:solidFill>
                <a:latin typeface="PF Universal" panose="02000503050000020004" pitchFamily="2" charset="0"/>
                <a:ea typeface="Open Sans"/>
                <a:cs typeface="Open Sans"/>
              </a:rPr>
              <a:t>Factors to be considered when determining whether a usability test is also a clinical investigation should include the scope and purpose of testing, as well as how the human subjects are exposed to the device</a:t>
            </a:r>
            <a:r>
              <a:rPr lang="en-GB" dirty="0">
                <a:solidFill>
                  <a:srgbClr val="002060"/>
                </a:solidFill>
                <a:latin typeface="PF Universal" panose="02000503050000020004" pitchFamily="2" charset="0"/>
                <a:ea typeface="Open Sans"/>
                <a:cs typeface="Open Sans"/>
              </a:rPr>
              <a:t>. Note that prototypes or parts of a future device may have a medical purpose which is evaluated in the usability test and they would thus be considered as investigational devices, whereby the test could be a clinical investigation, in particular when the usability test involves exposing users to risk related to the device or where poor usability may lead to patient or user safety risks.</a:t>
            </a:r>
          </a:p>
          <a:p>
            <a:endParaRPr lang="en-GB" dirty="0">
              <a:solidFill>
                <a:srgbClr val="002060"/>
              </a:solidFill>
              <a:latin typeface="PF Universal" panose="02000503050000020004" pitchFamily="2" charset="0"/>
              <a:ea typeface="Open Sans"/>
              <a:cs typeface="Open Sans"/>
            </a:endParaRPr>
          </a:p>
        </p:txBody>
      </p:sp>
      <p:sp>
        <p:nvSpPr>
          <p:cNvPr id="7" name="TextBox 6">
            <a:extLst>
              <a:ext uri="{FF2B5EF4-FFF2-40B4-BE49-F238E27FC236}">
                <a16:creationId xmlns:a16="http://schemas.microsoft.com/office/drawing/2014/main" id="{C8C998AE-563B-0F75-14E2-0B1CDB92DC68}"/>
              </a:ext>
            </a:extLst>
          </p:cNvPr>
          <p:cNvSpPr txBox="1"/>
          <p:nvPr/>
        </p:nvSpPr>
        <p:spPr>
          <a:xfrm>
            <a:off x="7965649" y="2429337"/>
            <a:ext cx="3660743" cy="2677656"/>
          </a:xfrm>
          <a:prstGeom prst="rect">
            <a:avLst/>
          </a:prstGeom>
          <a:solidFill>
            <a:schemeClr val="bg1">
              <a:lumMod val="95000"/>
            </a:schemeClr>
          </a:solidFill>
        </p:spPr>
        <p:txBody>
          <a:bodyPr wrap="square">
            <a:spAutoFit/>
          </a:bodyPr>
          <a:lstStyle/>
          <a:p>
            <a:pPr marL="285750" indent="-285750">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Manufacturers should document (as part of the technical documentation) their justification of why a particular usability test falls outside the definition of a clinical investigation if human subjects are involved. </a:t>
            </a:r>
          </a:p>
          <a:p>
            <a:pPr marL="285750" indent="-285750">
              <a:buClr>
                <a:srgbClr val="00B0F0"/>
              </a:buClr>
              <a:buFont typeface="Wingdings" panose="05000000000000000000" pitchFamily="2" charset="2"/>
              <a:buChar char="q"/>
            </a:pPr>
            <a:endParaRPr lang="en-GB" dirty="0">
              <a:solidFill>
                <a:srgbClr val="002060"/>
              </a:solidFill>
              <a:latin typeface="PF Universal" panose="02000503050000020004" pitchFamily="2" charset="0"/>
              <a:ea typeface="Open Sans"/>
              <a:cs typeface="Open Sans"/>
            </a:endParaRPr>
          </a:p>
          <a:p>
            <a:pPr marL="285750" indent="-285750">
              <a:buClr>
                <a:srgbClr val="00B0F0"/>
              </a:buClr>
              <a:buFont typeface="Wingdings" panose="05000000000000000000" pitchFamily="2" charset="2"/>
              <a:buChar char="q"/>
            </a:pPr>
            <a:r>
              <a:rPr lang="en-GB" dirty="0">
                <a:solidFill>
                  <a:srgbClr val="002060"/>
                </a:solidFill>
                <a:latin typeface="PF Universal" panose="02000503050000020004" pitchFamily="2" charset="0"/>
                <a:ea typeface="Open Sans"/>
                <a:cs typeface="Open Sans"/>
              </a:rPr>
              <a:t>Typically, a usability test that fulfils the definition of clinical investigation falls under Art. 62(1) of the MDR, but there may be situations where Art. 82 of the MDR could be relevant.</a:t>
            </a:r>
          </a:p>
        </p:txBody>
      </p:sp>
    </p:spTree>
    <p:extLst>
      <p:ext uri="{BB962C8B-B14F-4D97-AF65-F5344CB8AC3E}">
        <p14:creationId xmlns:p14="http://schemas.microsoft.com/office/powerpoint/2010/main" val="1999478167"/>
      </p:ext>
    </p:extLst>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2444</Words>
  <Application>Microsoft Office PowerPoint</Application>
  <PresentationFormat>Widescreen</PresentationFormat>
  <Paragraphs>126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Open Sans</vt:lpstr>
      <vt:lpstr>Montserrat</vt:lpstr>
      <vt:lpstr>Arial</vt:lpstr>
      <vt:lpstr>Calibri</vt:lpstr>
      <vt:lpstr>Wingdings</vt:lpstr>
      <vt:lpstr>PF Universal</vt:lpstr>
      <vt:lpstr>Office Theme</vt:lpstr>
      <vt:lpstr>PowerPoint Presentation</vt:lpstr>
      <vt:lpstr>MDCG 2021-6, Rev. 1</vt:lpstr>
      <vt:lpstr>Key highlights</vt:lpstr>
      <vt:lpstr>Clinical Investigation under the MDR – Annex I</vt:lpstr>
      <vt:lpstr>Combination of development stages – Q10</vt:lpstr>
      <vt:lpstr>CIs of combinational products – Q14-16 &amp; Annex III</vt:lpstr>
      <vt:lpstr>CIs of combinational products – Q14-16 &amp; Annex III</vt:lpstr>
      <vt:lpstr>CIs of combinational products –Annex III</vt:lpstr>
      <vt:lpstr>Usability testing – Q 17</vt:lpstr>
      <vt:lpstr>Retrospective data – Q18</vt:lpstr>
      <vt:lpstr>Devices used for medical purposes in research involving human subjects – Q19</vt:lpstr>
      <vt:lpstr>Substantial Modifications – Q30-35</vt:lpstr>
      <vt:lpstr>Early termination - Q39</vt:lpstr>
      <vt:lpstr>Retention of documents – Q41 </vt:lpstr>
      <vt:lpstr>EUDAMED – Q44-45</vt:lpstr>
      <vt:lpstr>Legal representative – Q48-50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MDCG 2020-13 CEAR template is a helpful document for medical device manufacturers. It details minimum content a NB needs to document an assessment of a manufacturer's Clinical Evaluation. The Medical Devices Coordination Group (MDCG) provides advice to the European Commission. They assist in ensuring harmonised implementation of medical devices Regulations (EU) 2017/745 and 2017/746.  MDCG 2020-13 Clinical evaluation assessment report template was endorsed in July 2020.  template for the notified body to document the conclusions of its assessment of the clinical evaluation.</dc:title>
  <dc:creator>Valla, Vicky</dc:creator>
  <cp:lastModifiedBy>Vicky Valla</cp:lastModifiedBy>
  <cp:revision>29</cp:revision>
  <dcterms:modified xsi:type="dcterms:W3CDTF">2023-12-13T08:35:46Z</dcterms:modified>
</cp:coreProperties>
</file>